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2" r:id="rId2"/>
    <p:sldId id="353" r:id="rId3"/>
    <p:sldId id="308" r:id="rId4"/>
    <p:sldId id="309" r:id="rId5"/>
    <p:sldId id="317" r:id="rId6"/>
    <p:sldId id="311" r:id="rId7"/>
    <p:sldId id="347" r:id="rId8"/>
    <p:sldId id="348" r:id="rId9"/>
    <p:sldId id="350" r:id="rId10"/>
    <p:sldId id="351" r:id="rId11"/>
    <p:sldId id="349" r:id="rId12"/>
    <p:sldId id="318" r:id="rId13"/>
    <p:sldId id="344" r:id="rId14"/>
    <p:sldId id="312" r:id="rId15"/>
    <p:sldId id="313" r:id="rId16"/>
    <p:sldId id="314" r:id="rId17"/>
    <p:sldId id="315" r:id="rId18"/>
    <p:sldId id="291" r:id="rId19"/>
    <p:sldId id="310" r:id="rId20"/>
    <p:sldId id="292" r:id="rId21"/>
    <p:sldId id="307" r:id="rId22"/>
    <p:sldId id="319" r:id="rId23"/>
    <p:sldId id="328" r:id="rId24"/>
    <p:sldId id="329" r:id="rId25"/>
    <p:sldId id="330" r:id="rId26"/>
    <p:sldId id="331" r:id="rId27"/>
    <p:sldId id="332" r:id="rId28"/>
    <p:sldId id="345" r:id="rId29"/>
    <p:sldId id="333" r:id="rId30"/>
    <p:sldId id="334" r:id="rId31"/>
    <p:sldId id="335" r:id="rId32"/>
    <p:sldId id="336" r:id="rId33"/>
    <p:sldId id="337" r:id="rId34"/>
    <p:sldId id="346" r:id="rId35"/>
    <p:sldId id="338" r:id="rId36"/>
    <p:sldId id="339" r:id="rId37"/>
    <p:sldId id="340" r:id="rId38"/>
    <p:sldId id="294" r:id="rId39"/>
    <p:sldId id="320" r:id="rId40"/>
    <p:sldId id="321" r:id="rId41"/>
    <p:sldId id="323" r:id="rId42"/>
    <p:sldId id="324" r:id="rId43"/>
    <p:sldId id="325" r:id="rId44"/>
    <p:sldId id="326" r:id="rId45"/>
    <p:sldId id="298" r:id="rId46"/>
    <p:sldId id="327" r:id="rId47"/>
    <p:sldId id="341" r:id="rId48"/>
    <p:sldId id="342" r:id="rId49"/>
    <p:sldId id="343"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83" d="100"/>
          <a:sy n="83" d="100"/>
        </p:scale>
        <p:origin x="-1632" y="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study.com/academy/lesson/what-are-nerve-cells-function-types-structure.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NERVOUS SYSTEM INTRODUCTION</a:t>
            </a:r>
            <a:endParaRPr lang="en-US" dirty="0"/>
          </a:p>
        </p:txBody>
      </p:sp>
      <p:sp>
        <p:nvSpPr>
          <p:cNvPr id="3" name="Content Placeholder 2"/>
          <p:cNvSpPr>
            <a:spLocks noGrp="1"/>
          </p:cNvSpPr>
          <p:nvPr>
            <p:ph idx="1"/>
          </p:nvPr>
        </p:nvSpPr>
        <p:spPr/>
        <p:txBody>
          <a:bodyPr/>
          <a:lstStyle/>
          <a:p>
            <a:pPr>
              <a:buNone/>
            </a:pPr>
            <a:r>
              <a:rPr lang="en-IN" dirty="0" smtClean="0"/>
              <a:t> </a:t>
            </a:r>
          </a:p>
          <a:p>
            <a:pPr>
              <a:buNone/>
            </a:pPr>
            <a:endParaRPr lang="en-IN" dirty="0" smtClean="0"/>
          </a:p>
          <a:p>
            <a:pPr>
              <a:buNone/>
            </a:pPr>
            <a:endParaRPr lang="en-IN" dirty="0" smtClean="0"/>
          </a:p>
          <a:p>
            <a:pPr>
              <a:buNone/>
            </a:pPr>
            <a:r>
              <a:rPr lang="en-IN" sz="2800" dirty="0" smtClean="0"/>
              <a:t> </a:t>
            </a:r>
            <a:r>
              <a:rPr lang="en-IN" sz="2800" dirty="0" smtClean="0"/>
              <a:t>                                                               </a:t>
            </a:r>
          </a:p>
          <a:p>
            <a:pPr>
              <a:buNone/>
            </a:pPr>
            <a:r>
              <a:rPr lang="en-IN" sz="2800" dirty="0" smtClean="0"/>
              <a:t> </a:t>
            </a:r>
            <a:r>
              <a:rPr lang="en-IN" sz="2800" dirty="0" smtClean="0"/>
              <a:t>                                                                           By</a:t>
            </a:r>
          </a:p>
          <a:p>
            <a:pPr>
              <a:buNone/>
            </a:pPr>
            <a:r>
              <a:rPr lang="en-IN" sz="2800" dirty="0" smtClean="0"/>
              <a:t>                                                                 Dr. </a:t>
            </a:r>
            <a:r>
              <a:rPr lang="en-IN" sz="2800" dirty="0" err="1" smtClean="0"/>
              <a:t>Mahadevi</a:t>
            </a:r>
            <a:r>
              <a:rPr lang="en-IN" sz="2800" dirty="0" smtClean="0"/>
              <a:t> A.L</a:t>
            </a:r>
          </a:p>
          <a:p>
            <a:pPr>
              <a:buNone/>
            </a:pPr>
            <a:r>
              <a:rPr lang="en-IN" sz="2800" dirty="0" smtClean="0"/>
              <a:t>                                                               Dept of  Physiology</a:t>
            </a:r>
          </a:p>
          <a:p>
            <a:pPr>
              <a:buNone/>
            </a:pPr>
            <a:r>
              <a:rPr lang="en-IN" sz="2800" dirty="0" smtClean="0"/>
              <a:t>                                                                           SKHMC</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en-US" dirty="0" smtClean="0"/>
              <a:t>Cerebrospinal fluid flows in the space between two of the layers in a space called the </a:t>
            </a:r>
            <a:r>
              <a:rPr lang="en-US" b="1" dirty="0" smtClean="0"/>
              <a:t>subarachnoid space</a:t>
            </a:r>
            <a:r>
              <a:rPr lang="en-US" dirty="0" smtClean="0"/>
              <a:t>.  </a:t>
            </a:r>
          </a:p>
          <a:p>
            <a:r>
              <a:rPr lang="en-US" dirty="0" smtClean="0"/>
              <a:t>CSF is essentially salt water, and it is in constant circulation and serves several important functions. </a:t>
            </a:r>
          </a:p>
          <a:p>
            <a:r>
              <a:rPr lang="en-US" dirty="0" smtClean="0"/>
              <a:t>The brain floats in CSF.</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rain (Human Anatomy): Picture, Function, Parts, Conditions, and More"/>
          <p:cNvPicPr>
            <a:picLocks noChangeAspect="1" noChangeArrowheads="1"/>
          </p:cNvPicPr>
          <p:nvPr/>
        </p:nvPicPr>
        <p:blipFill>
          <a:blip r:embed="rId2"/>
          <a:srcRect/>
          <a:stretch>
            <a:fillRect/>
          </a:stretch>
        </p:blipFill>
        <p:spPr bwMode="auto">
          <a:xfrm>
            <a:off x="155574" y="228600"/>
            <a:ext cx="8988425" cy="66294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lnSpcReduction="10000"/>
          </a:bodyPr>
          <a:lstStyle/>
          <a:p>
            <a:pPr fontAlgn="base">
              <a:buNone/>
            </a:pPr>
            <a:r>
              <a:rPr lang="en-US" b="1" dirty="0" smtClean="0"/>
              <a:t>Gray Matter and White Matter</a:t>
            </a:r>
          </a:p>
          <a:p>
            <a:pPr fontAlgn="base"/>
            <a:r>
              <a:rPr lang="en-US" dirty="0" smtClean="0"/>
              <a:t>The nervous system is often divided into components called gray matter and white matter.</a:t>
            </a:r>
          </a:p>
          <a:p>
            <a:pPr fontAlgn="base"/>
            <a:r>
              <a:rPr lang="en-US" dirty="0" smtClean="0"/>
              <a:t> Gray matter, which is gray in preserved tissue but pink or light brown in living tissue, contains a relatively high proportion of neuron cell bodies. </a:t>
            </a:r>
          </a:p>
          <a:p>
            <a:pPr fontAlgn="base"/>
            <a:r>
              <a:rPr lang="en-US" dirty="0" smtClean="0"/>
              <a:t>Conversely, white matter is composed mainly of axons and is named because of the color of the fatty insulation called myelin that coats many axons.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lnSpcReduction="10000"/>
          </a:bodyPr>
          <a:lstStyle/>
          <a:p>
            <a:pPr fontAlgn="base"/>
            <a:r>
              <a:rPr lang="en-US" dirty="0" smtClean="0"/>
              <a:t>White matter includes all of the nerves of the PNS and much of the interior of the brain and spinal cord.</a:t>
            </a:r>
          </a:p>
          <a:p>
            <a:pPr fontAlgn="base"/>
            <a:r>
              <a:rPr lang="en-US" dirty="0" smtClean="0"/>
              <a:t> Gray matter is found in clusters of neurons in the brain and spinal cord and in cortical layers that line their surfaces.</a:t>
            </a:r>
          </a:p>
          <a:p>
            <a:pPr fontAlgn="base"/>
            <a:r>
              <a:rPr lang="en-US" dirty="0" smtClean="0"/>
              <a:t>By convention, a cluster of neuron cell bodies in the gray matter of the brain or spinal cord is called a nucleus, whereas a cluster of neuron cell bodies in the periphery is called a ganglion.</a:t>
            </a:r>
          </a:p>
          <a:p>
            <a:pPr fontAlgn="base"/>
            <a:r>
              <a:rPr lang="en-US" dirty="0" smtClean="0"/>
              <a:t> However, there are a few notable exceptions to this rule, including a part of the brain called the basal ganglia.</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lnSpcReduction="10000"/>
          </a:bodyPr>
          <a:lstStyle/>
          <a:p>
            <a:pPr fontAlgn="base">
              <a:buNone/>
            </a:pPr>
            <a:r>
              <a:rPr lang="en-US" b="1" dirty="0" smtClean="0"/>
              <a:t>Peripheral Nervous System</a:t>
            </a:r>
          </a:p>
          <a:p>
            <a:pPr fontAlgn="base"/>
            <a:r>
              <a:rPr lang="en-US" dirty="0" smtClean="0"/>
              <a:t>The PNS is a vast network of nerves consisting of bundles of axons that link the body to the brain and the spinal cord. </a:t>
            </a:r>
          </a:p>
          <a:p>
            <a:pPr fontAlgn="base"/>
            <a:r>
              <a:rPr lang="en-US" dirty="0" smtClean="0"/>
              <a:t>Sensory nerves of the PNS contain sensory receptors that detect changes in the internal and external environment. </a:t>
            </a:r>
          </a:p>
          <a:p>
            <a:pPr fontAlgn="base"/>
            <a:r>
              <a:rPr lang="en-US" dirty="0" smtClean="0"/>
              <a:t>This information is sent to the CNS via afferent sensory nerves. </a:t>
            </a:r>
            <a:endParaRPr lang="en-US" smtClean="0"/>
          </a:p>
          <a:p>
            <a:pPr fontAlgn="base"/>
            <a:r>
              <a:rPr lang="en-US" smtClean="0"/>
              <a:t>Following </a:t>
            </a:r>
            <a:r>
              <a:rPr lang="en-US" dirty="0" smtClean="0"/>
              <a:t>information processing in the CNS, signals are relayed back to the PNS by way of efferent peripheral nerves.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fontAlgn="base">
              <a:buNone/>
            </a:pPr>
            <a:r>
              <a:rPr lang="en-US" b="1" dirty="0" smtClean="0"/>
              <a:t>Autonomic and Somatic Nervous Systems</a:t>
            </a:r>
          </a:p>
          <a:p>
            <a:pPr fontAlgn="base">
              <a:buNone/>
            </a:pPr>
            <a:endParaRPr lang="en-US" dirty="0" smtClean="0"/>
          </a:p>
          <a:p>
            <a:pPr fontAlgn="base">
              <a:buNone/>
            </a:pPr>
            <a:r>
              <a:rPr lang="en-US" dirty="0" smtClean="0"/>
              <a:t>   The PNS is further subdivided into </a:t>
            </a:r>
          </a:p>
          <a:p>
            <a:pPr fontAlgn="base"/>
            <a:r>
              <a:rPr lang="en-US" dirty="0" smtClean="0"/>
              <a:t>The autonomic nervous system (ANS) and </a:t>
            </a:r>
          </a:p>
          <a:p>
            <a:pPr fontAlgn="base"/>
            <a:r>
              <a:rPr lang="en-US" dirty="0" smtClean="0"/>
              <a:t>The somatic nervous system. </a:t>
            </a:r>
          </a:p>
          <a:p>
            <a:pPr fontAlgn="base"/>
            <a:r>
              <a:rPr lang="en-US" dirty="0" smtClean="0"/>
              <a:t>The autonomic system has involuntary control of internal organs, blood vessels, and smooth and cardiac muscles. </a:t>
            </a:r>
          </a:p>
          <a:p>
            <a:pPr fontAlgn="base"/>
            <a:r>
              <a:rPr lang="en-US" dirty="0" smtClean="0"/>
              <a:t>The somatic system has voluntary control of our movements via skeletal muscle.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a:buNone/>
            </a:pPr>
            <a:r>
              <a:rPr lang="en-US" b="1" dirty="0" smtClean="0"/>
              <a:t>Sympathetic nervous system</a:t>
            </a:r>
          </a:p>
          <a:p>
            <a:r>
              <a:rPr lang="en-US" dirty="0" smtClean="0"/>
              <a:t>The </a:t>
            </a:r>
            <a:r>
              <a:rPr lang="en-US" u="sng" dirty="0" smtClean="0"/>
              <a:t>sympathetic system (SANS)</a:t>
            </a:r>
            <a:r>
              <a:rPr lang="en-US" dirty="0" smtClean="0"/>
              <a:t> adjusts our bodies for situations of increased physical activity.</a:t>
            </a:r>
          </a:p>
          <a:p>
            <a:r>
              <a:rPr lang="en-US" dirty="0" smtClean="0"/>
              <a:t> Its actions are commonly described as the “fight-or-flight” response as it stimulates responses such as faster breathing, increased heart rate, elevated blood pressure, dilated pupils and redirection of blood flow from the skin, </a:t>
            </a:r>
            <a:r>
              <a:rPr lang="en-US" u="sng" dirty="0" smtClean="0"/>
              <a:t>kidneys</a:t>
            </a:r>
            <a:r>
              <a:rPr lang="en-US" dirty="0" smtClean="0"/>
              <a:t>, </a:t>
            </a:r>
            <a:r>
              <a:rPr lang="en-US" u="sng" dirty="0" smtClean="0"/>
              <a:t>stomach</a:t>
            </a:r>
            <a:r>
              <a:rPr lang="en-US" dirty="0" smtClean="0"/>
              <a:t> and intestines to the </a:t>
            </a:r>
            <a:r>
              <a:rPr lang="en-US" u="sng" dirty="0" smtClean="0"/>
              <a:t>heart</a:t>
            </a:r>
            <a:r>
              <a:rPr lang="en-US" dirty="0" smtClean="0"/>
              <a:t> and muscles, where it’s needed. </a:t>
            </a:r>
          </a:p>
          <a:p>
            <a:r>
              <a:rPr lang="en-US" dirty="0" smtClean="0"/>
              <a:t>Sympathetic nerve fibers have a </a:t>
            </a:r>
            <a:r>
              <a:rPr lang="en-US" dirty="0" err="1" smtClean="0"/>
              <a:t>thoracolumbar</a:t>
            </a:r>
            <a:r>
              <a:rPr lang="en-US" dirty="0" smtClean="0"/>
              <a:t> origin, meaning that they stem from the T1-L2/L3 spinal cord segments. </a:t>
            </a:r>
          </a:p>
          <a:p>
            <a:r>
              <a:rPr lang="en-US" dirty="0" smtClean="0"/>
              <a:t>They synapse with </a:t>
            </a:r>
            <a:r>
              <a:rPr lang="en-US" dirty="0" err="1" smtClean="0"/>
              <a:t>prevertebral</a:t>
            </a:r>
            <a:r>
              <a:rPr lang="en-US" dirty="0" smtClean="0"/>
              <a:t> and </a:t>
            </a:r>
            <a:r>
              <a:rPr lang="en-US" dirty="0" err="1" smtClean="0"/>
              <a:t>paravertebral</a:t>
            </a:r>
            <a:r>
              <a:rPr lang="en-US" dirty="0" smtClean="0"/>
              <a:t> ganglia, from which the postsynaptic fibers travel to supply the target viscera.</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pPr>
              <a:buNone/>
            </a:pPr>
            <a:r>
              <a:rPr lang="en-US" b="1" dirty="0" smtClean="0"/>
              <a:t>Parasympathetic nervous system</a:t>
            </a:r>
          </a:p>
          <a:p>
            <a:r>
              <a:rPr lang="en-US" dirty="0" smtClean="0"/>
              <a:t>The </a:t>
            </a:r>
            <a:r>
              <a:rPr lang="en-US" u="sng" dirty="0" smtClean="0"/>
              <a:t>parasympathetic nervous system (PSNS)</a:t>
            </a:r>
            <a:r>
              <a:rPr lang="en-US" dirty="0" smtClean="0"/>
              <a:t>adjusts our bodies for energy conservation, activating “rest and digest” or “feed and breed” activities. </a:t>
            </a:r>
          </a:p>
          <a:p>
            <a:r>
              <a:rPr lang="en-US" dirty="0" smtClean="0"/>
              <a:t>The nerves of the PSNS slow down the actions of cardiovascular system, divert blood away from muscles and increase peristalsis and gland secretion. </a:t>
            </a:r>
          </a:p>
          <a:p>
            <a:r>
              <a:rPr lang="en-US" dirty="0" smtClean="0"/>
              <a:t>Parasympathetic fibers have </a:t>
            </a:r>
            <a:r>
              <a:rPr lang="en-US" dirty="0" err="1" smtClean="0"/>
              <a:t>craniosacral</a:t>
            </a:r>
            <a:r>
              <a:rPr lang="en-US" dirty="0" smtClean="0"/>
              <a:t> outflow, meaning that they originate from the brainstem (</a:t>
            </a:r>
            <a:r>
              <a:rPr lang="en-US" dirty="0" err="1" smtClean="0"/>
              <a:t>cranio</a:t>
            </a:r>
            <a:r>
              <a:rPr lang="en-US" dirty="0" smtClean="0"/>
              <a:t>-) and S2-S4 spinal cord segments (-sacral). </a:t>
            </a:r>
          </a:p>
          <a:p>
            <a:r>
              <a:rPr lang="en-US" dirty="0" smtClean="0"/>
              <a:t>These fibers travel to thoracic and abdominal organs, where they synapse in ganglia located close to or within the target organ.</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US" b="1" dirty="0" smtClean="0"/>
              <a:t>Cells of the nervous system </a:t>
            </a:r>
          </a:p>
          <a:p>
            <a:endParaRPr lang="en-US" dirty="0" smtClean="0"/>
          </a:p>
          <a:p>
            <a:r>
              <a:rPr lang="en-US" dirty="0" smtClean="0"/>
              <a:t>Two basic types of cells are present in the nervous system; </a:t>
            </a:r>
          </a:p>
          <a:p>
            <a:r>
              <a:rPr lang="en-US" dirty="0" smtClean="0"/>
              <a:t>Neurons</a:t>
            </a:r>
          </a:p>
          <a:p>
            <a:r>
              <a:rPr lang="en-US" dirty="0" err="1" smtClean="0"/>
              <a:t>Glial</a:t>
            </a:r>
            <a:r>
              <a:rPr lang="en-US" dirty="0" smtClean="0"/>
              <a:t> cells</a:t>
            </a:r>
          </a:p>
          <a:p>
            <a:pPr>
              <a:buNone/>
            </a:pPr>
            <a:endParaRPr lang="en-US"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534400" cy="6705600"/>
          </a:xfrm>
        </p:spPr>
        <p:txBody>
          <a:bodyPr>
            <a:normAutofit/>
          </a:bodyPr>
          <a:lstStyle/>
          <a:p>
            <a:pPr>
              <a:buNone/>
            </a:pPr>
            <a:r>
              <a:rPr lang="en-IN" b="1" dirty="0" smtClean="0"/>
              <a:t>NEURONS</a:t>
            </a:r>
            <a:endParaRPr lang="en-US" b="1" dirty="0" smtClean="0"/>
          </a:p>
          <a:p>
            <a:r>
              <a:rPr lang="en-US" dirty="0" smtClean="0"/>
              <a:t>Neurons or nerve cell, are the main structural and functional units of the nervous system.</a:t>
            </a:r>
          </a:p>
          <a:p>
            <a:r>
              <a:rPr lang="en-US" dirty="0" smtClean="0"/>
              <a:t> Every neuron consists of a body (soma) and a number of processes (</a:t>
            </a:r>
            <a:r>
              <a:rPr lang="en-US" dirty="0" err="1" smtClean="0"/>
              <a:t>neurites</a:t>
            </a:r>
            <a:r>
              <a:rPr lang="en-US" dirty="0" smtClean="0"/>
              <a:t>). </a:t>
            </a:r>
          </a:p>
          <a:p>
            <a:r>
              <a:rPr lang="en-US" dirty="0" smtClean="0"/>
              <a:t>The nerve cell body contains the cellular organelles and is where neural impulses (action potentials) are generated. </a:t>
            </a:r>
          </a:p>
          <a:p>
            <a:r>
              <a:rPr lang="en-US" dirty="0" smtClean="0"/>
              <a:t>The processes stem from the body, they connect neurons with each other and with other body cells, enabling the flow of neural impulses.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NERVOUS SYSTEM INTRODUCTION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nervous system is a network of neurons whose main feature is to generate, modulate and transmit information between all the different parts of the human body. </a:t>
            </a:r>
          </a:p>
          <a:p>
            <a:r>
              <a:rPr lang="en-US" dirty="0" smtClean="0"/>
              <a:t>This property enables many important functions of the nervous system, such as regulation of vital body functions (heartbeat, breathing, digestion), sensation and body movements. </a:t>
            </a:r>
          </a:p>
          <a:p>
            <a:r>
              <a:rPr lang="en-US" dirty="0" smtClean="0"/>
              <a:t>Ultimately, the nervous system structures preside over everything that makes us human; our consciousness, cognition, </a:t>
            </a:r>
            <a:r>
              <a:rPr lang="en-US" dirty="0" err="1" smtClean="0"/>
              <a:t>behaviour</a:t>
            </a:r>
            <a:r>
              <a:rPr lang="en-US" dirty="0" smtClean="0"/>
              <a:t> and memories.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Types of neurons diagram"/>
          <p:cNvPicPr>
            <a:picLocks noChangeAspect="1" noChangeArrowheads="1"/>
          </p:cNvPicPr>
          <p:nvPr/>
        </p:nvPicPr>
        <p:blipFill>
          <a:blip r:embed="rId2"/>
          <a:srcRect r="9042"/>
          <a:stretch>
            <a:fillRect/>
          </a:stretch>
        </p:blipFill>
        <p:spPr bwMode="auto">
          <a:xfrm>
            <a:off x="1" y="0"/>
            <a:ext cx="9144000" cy="68580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None/>
            </a:pPr>
            <a:r>
              <a:rPr lang="en-US" dirty="0" smtClean="0"/>
              <a:t>There are two types of neural processes that differ in structure and function; </a:t>
            </a:r>
          </a:p>
          <a:p>
            <a:r>
              <a:rPr lang="en-US" b="1" dirty="0" smtClean="0"/>
              <a:t>Axons</a:t>
            </a:r>
            <a:r>
              <a:rPr lang="en-US" dirty="0" smtClean="0"/>
              <a:t> are long and conduct impulses away from the neuronal body. </a:t>
            </a:r>
          </a:p>
          <a:p>
            <a:r>
              <a:rPr lang="en-US" b="1" dirty="0" smtClean="0"/>
              <a:t>Dendrites</a:t>
            </a:r>
            <a:r>
              <a:rPr lang="en-US" dirty="0" smtClean="0"/>
              <a:t> are short and act to receive impulses from other neurons, conducting the electrical signal towards the nerve cell body.</a:t>
            </a:r>
          </a:p>
          <a:p>
            <a:r>
              <a:rPr lang="en-US" dirty="0" smtClean="0"/>
              <a:t>Every neuron has a single axon, while the number of dendrites varies. </a:t>
            </a:r>
          </a:p>
          <a:p>
            <a:pPr>
              <a:buNone/>
            </a:pPr>
            <a:r>
              <a:rPr lang="en-US" dirty="0" smtClean="0"/>
              <a:t>Based on that number, there are four structural types of neurons; </a:t>
            </a:r>
          </a:p>
          <a:p>
            <a:pPr>
              <a:buNone/>
            </a:pPr>
            <a:r>
              <a:rPr lang="en-US" dirty="0" smtClean="0"/>
              <a:t>i. </a:t>
            </a:r>
            <a:r>
              <a:rPr lang="en-US" dirty="0" err="1" smtClean="0"/>
              <a:t>Multipolar</a:t>
            </a:r>
            <a:r>
              <a:rPr lang="en-US" dirty="0" smtClean="0"/>
              <a:t> </a:t>
            </a:r>
          </a:p>
          <a:p>
            <a:pPr>
              <a:buNone/>
            </a:pPr>
            <a:r>
              <a:rPr lang="en-US" dirty="0" smtClean="0"/>
              <a:t>ii. Bipolar  </a:t>
            </a:r>
          </a:p>
          <a:p>
            <a:pPr>
              <a:buNone/>
            </a:pPr>
            <a:r>
              <a:rPr lang="en-US" dirty="0" smtClean="0"/>
              <a:t>iii. </a:t>
            </a:r>
            <a:r>
              <a:rPr lang="en-US" dirty="0" err="1" smtClean="0"/>
              <a:t>Pseudounipolar</a:t>
            </a:r>
            <a:r>
              <a:rPr lang="en-US" dirty="0" smtClean="0"/>
              <a:t> and  </a:t>
            </a:r>
          </a:p>
          <a:p>
            <a:pPr>
              <a:buNone/>
            </a:pPr>
            <a:r>
              <a:rPr lang="en-US" dirty="0" smtClean="0"/>
              <a:t>iv. </a:t>
            </a:r>
            <a:r>
              <a:rPr lang="en-US" dirty="0" err="1" smtClean="0"/>
              <a:t>Unipolar</a:t>
            </a:r>
            <a:r>
              <a:rPr lang="en-US" dirty="0" smtClean="0"/>
              <a:t>.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10000"/>
          </a:bodyPr>
          <a:lstStyle/>
          <a:p>
            <a:pPr>
              <a:buNone/>
            </a:pPr>
            <a:r>
              <a:rPr lang="en-IN" b="1" dirty="0" smtClean="0"/>
              <a:t>NERVE CELLS</a:t>
            </a:r>
            <a:endParaRPr lang="en-US" b="1" dirty="0" smtClean="0"/>
          </a:p>
          <a:p>
            <a:r>
              <a:rPr lang="en-US" dirty="0" err="1" smtClean="0"/>
              <a:t>Glial</a:t>
            </a:r>
            <a:r>
              <a:rPr lang="en-US" dirty="0" smtClean="0"/>
              <a:t> cells also called </a:t>
            </a:r>
            <a:r>
              <a:rPr lang="en-US" dirty="0" err="1" smtClean="0"/>
              <a:t>neuroglia</a:t>
            </a:r>
            <a:r>
              <a:rPr lang="en-US" dirty="0" smtClean="0"/>
              <a:t> or simply </a:t>
            </a:r>
            <a:r>
              <a:rPr lang="en-US" dirty="0" err="1" smtClean="0"/>
              <a:t>glia</a:t>
            </a:r>
            <a:r>
              <a:rPr lang="en-US" dirty="0" smtClean="0"/>
              <a:t>, are smaller non-excitatory cells that act to support neurons. </a:t>
            </a:r>
          </a:p>
          <a:p>
            <a:r>
              <a:rPr lang="en-US" dirty="0" smtClean="0"/>
              <a:t>They do not propagate action potentials. </a:t>
            </a:r>
          </a:p>
          <a:p>
            <a:r>
              <a:rPr lang="en-US" dirty="0" smtClean="0"/>
              <a:t>Instead, they </a:t>
            </a:r>
            <a:r>
              <a:rPr lang="en-US" dirty="0" err="1" smtClean="0"/>
              <a:t>myelinate</a:t>
            </a:r>
            <a:r>
              <a:rPr lang="en-US" dirty="0" smtClean="0"/>
              <a:t> neurons, maintain homeostatic balance, provide structural support, protection and nutrition for neurons throughout the nervous system. </a:t>
            </a:r>
          </a:p>
          <a:p>
            <a:r>
              <a:rPr lang="en-US" dirty="0" smtClean="0"/>
              <a:t>This set of functions is provided for by four different types of </a:t>
            </a:r>
            <a:r>
              <a:rPr lang="en-US" dirty="0" err="1" smtClean="0"/>
              <a:t>glial</a:t>
            </a:r>
            <a:r>
              <a:rPr lang="en-US" dirty="0" smtClean="0"/>
              <a:t> cells;</a:t>
            </a:r>
          </a:p>
          <a:p>
            <a:r>
              <a:rPr lang="en-US" dirty="0" err="1" smtClean="0"/>
              <a:t>Myelinating</a:t>
            </a:r>
            <a:r>
              <a:rPr lang="en-US" dirty="0" smtClean="0"/>
              <a:t>  </a:t>
            </a:r>
            <a:r>
              <a:rPr lang="en-US" dirty="0" err="1" smtClean="0"/>
              <a:t>glia</a:t>
            </a:r>
            <a:r>
              <a:rPr lang="en-US" dirty="0" smtClean="0"/>
              <a:t> produce the axon-insulating myelin sheath. These are called </a:t>
            </a:r>
            <a:r>
              <a:rPr lang="en-US" b="1" dirty="0" err="1" smtClean="0"/>
              <a:t>oligodendrocytes</a:t>
            </a:r>
            <a:r>
              <a:rPr lang="en-US" b="1" dirty="0" smtClean="0"/>
              <a:t> </a:t>
            </a:r>
            <a:r>
              <a:rPr lang="en-US" dirty="0" smtClean="0"/>
              <a:t> in the CNS and </a:t>
            </a:r>
            <a:r>
              <a:rPr lang="en-US" b="1" dirty="0" smtClean="0"/>
              <a:t>Schwann cells</a:t>
            </a:r>
            <a:r>
              <a:rPr lang="en-US" dirty="0" smtClean="0"/>
              <a:t> in the PNS.)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92500" lnSpcReduction="20000"/>
          </a:bodyPr>
          <a:lstStyle/>
          <a:p>
            <a:pPr>
              <a:buNone/>
            </a:pPr>
            <a:r>
              <a:rPr lang="en-IN" b="1" dirty="0" smtClean="0"/>
              <a:t>Myelin sheath</a:t>
            </a:r>
            <a:endParaRPr lang="en-US" b="1" dirty="0" smtClean="0"/>
          </a:p>
          <a:p>
            <a:r>
              <a:rPr lang="en-US" dirty="0" err="1" smtClean="0"/>
              <a:t>Myelination</a:t>
            </a:r>
            <a:r>
              <a:rPr lang="en-US" dirty="0" smtClean="0"/>
              <a:t> is the formation of a myelin sheath. </a:t>
            </a:r>
          </a:p>
          <a:p>
            <a:r>
              <a:rPr lang="en-US" dirty="0" smtClean="0"/>
              <a:t> Myelin sheaths are made of myelin, and myelin is produced by different types of </a:t>
            </a:r>
            <a:r>
              <a:rPr lang="en-US" dirty="0" err="1" smtClean="0"/>
              <a:t>neuroglia</a:t>
            </a:r>
            <a:r>
              <a:rPr lang="en-US" dirty="0" smtClean="0"/>
              <a:t>: </a:t>
            </a:r>
          </a:p>
          <a:p>
            <a:r>
              <a:rPr lang="en-US" dirty="0" err="1" smtClean="0"/>
              <a:t>Oligodendrocytes</a:t>
            </a:r>
            <a:r>
              <a:rPr lang="en-US" dirty="0" smtClean="0"/>
              <a:t> and Schwann cells, where </a:t>
            </a:r>
            <a:r>
              <a:rPr lang="en-US" dirty="0" err="1" smtClean="0"/>
              <a:t>oligodendrocytes</a:t>
            </a:r>
            <a:r>
              <a:rPr lang="en-US" dirty="0" smtClean="0"/>
              <a:t> </a:t>
            </a:r>
            <a:r>
              <a:rPr lang="en-US" dirty="0" err="1" smtClean="0"/>
              <a:t>myelinate</a:t>
            </a:r>
            <a:r>
              <a:rPr lang="en-US" dirty="0" smtClean="0"/>
              <a:t> axons in the central nervous system, and Schwann cells </a:t>
            </a:r>
            <a:r>
              <a:rPr lang="en-US" dirty="0" err="1" smtClean="0"/>
              <a:t>myelinate</a:t>
            </a:r>
            <a:r>
              <a:rPr lang="en-US" dirty="0" smtClean="0"/>
              <a:t> axons in the peripheral nervous system. So which cells form myelin in the spinal cord.</a:t>
            </a:r>
          </a:p>
          <a:p>
            <a:r>
              <a:rPr lang="en-US" dirty="0" smtClean="0"/>
              <a:t>Since the spinal cord is part of the central nervous system, </a:t>
            </a:r>
            <a:r>
              <a:rPr lang="en-US" dirty="0" err="1" smtClean="0"/>
              <a:t>oligodendrocytes</a:t>
            </a:r>
            <a:r>
              <a:rPr lang="en-US" dirty="0" smtClean="0"/>
              <a:t> form this myelin. </a:t>
            </a:r>
          </a:p>
          <a:p>
            <a:r>
              <a:rPr lang="en-US" dirty="0" smtClean="0"/>
              <a:t>Functionally, </a:t>
            </a:r>
            <a:r>
              <a:rPr lang="en-US" dirty="0" err="1" smtClean="0"/>
              <a:t>oligodendrocytes</a:t>
            </a:r>
            <a:r>
              <a:rPr lang="en-US" dirty="0" smtClean="0"/>
              <a:t> and Schwann cells perform the same role, but structurally they are different.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85000" lnSpcReduction="20000"/>
          </a:bodyPr>
          <a:lstStyle/>
          <a:p>
            <a:pPr>
              <a:buNone/>
            </a:pPr>
            <a:r>
              <a:rPr lang="en-US" b="1" dirty="0" smtClean="0"/>
              <a:t>Myelin sheath function</a:t>
            </a:r>
          </a:p>
          <a:p>
            <a:pPr>
              <a:buNone/>
            </a:pPr>
            <a:endParaRPr lang="en-US" dirty="0" smtClean="0"/>
          </a:p>
          <a:p>
            <a:r>
              <a:rPr lang="en-US" dirty="0" smtClean="0"/>
              <a:t>Since the myelin sheath surrounds the axon, one of its functions is to separate the axon from surrounding extracellular components. </a:t>
            </a:r>
          </a:p>
          <a:p>
            <a:r>
              <a:rPr lang="en-US" dirty="0" smtClean="0"/>
              <a:t>Its main function, however, is to insulate the axon and  increase the velocity of action potential propagation. </a:t>
            </a:r>
          </a:p>
          <a:p>
            <a:r>
              <a:rPr lang="en-US" dirty="0" smtClean="0"/>
              <a:t>Myelin has properties of low capacitance and high electrical resistance which means it can act as an insulator. </a:t>
            </a:r>
          </a:p>
          <a:p>
            <a:r>
              <a:rPr lang="en-US" dirty="0" smtClean="0"/>
              <a:t>Therefore, myelin sheaths insulate axons to increase the speed of electrical signal conduction.</a:t>
            </a:r>
          </a:p>
          <a:p>
            <a:r>
              <a:rPr lang="en-US" dirty="0" smtClean="0"/>
              <a:t> This allows </a:t>
            </a:r>
            <a:r>
              <a:rPr lang="en-US" dirty="0" err="1" smtClean="0"/>
              <a:t>myelinated</a:t>
            </a:r>
            <a:r>
              <a:rPr lang="en-US" dirty="0" smtClean="0"/>
              <a:t> axons to conduct electrical signals at high speeds.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85000" lnSpcReduction="10000"/>
          </a:bodyPr>
          <a:lstStyle/>
          <a:p>
            <a:r>
              <a:rPr lang="en-US" dirty="0" smtClean="0"/>
              <a:t>Nodes of </a:t>
            </a:r>
            <a:r>
              <a:rPr lang="en-US" dirty="0" err="1" smtClean="0"/>
              <a:t>Ranvier</a:t>
            </a:r>
            <a:r>
              <a:rPr lang="en-US" dirty="0" smtClean="0"/>
              <a:t> (gaps in </a:t>
            </a:r>
            <a:r>
              <a:rPr lang="en-US" dirty="0" err="1" smtClean="0"/>
              <a:t>myelination</a:t>
            </a:r>
            <a:r>
              <a:rPr lang="en-US" dirty="0" smtClean="0"/>
              <a:t>) contain clusters of voltage-sensitive sodium and potassium ion channels (approximately 1000 per µm2) whereas their distribution and numbers under myelin in the </a:t>
            </a:r>
            <a:r>
              <a:rPr lang="en-US" dirty="0" err="1" smtClean="0"/>
              <a:t>internodal</a:t>
            </a:r>
            <a:r>
              <a:rPr lang="en-US" dirty="0" smtClean="0"/>
              <a:t> axon membrane are spare. </a:t>
            </a:r>
          </a:p>
          <a:p>
            <a:r>
              <a:rPr lang="en-US" dirty="0" smtClean="0"/>
              <a:t>This creates an uneven distribution of ion channels, and the action potential in </a:t>
            </a:r>
            <a:r>
              <a:rPr lang="en-US" dirty="0" err="1" smtClean="0"/>
              <a:t>myelinated</a:t>
            </a:r>
            <a:r>
              <a:rPr lang="en-US" dirty="0" smtClean="0"/>
              <a:t> axons will “leap” from one node to the next in </a:t>
            </a:r>
            <a:r>
              <a:rPr lang="en-US" dirty="0" err="1" smtClean="0"/>
              <a:t>saltatory</a:t>
            </a:r>
            <a:r>
              <a:rPr lang="en-US" dirty="0" smtClean="0"/>
              <a:t> conduction. </a:t>
            </a:r>
          </a:p>
          <a:p>
            <a:r>
              <a:rPr lang="en-US" dirty="0" smtClean="0"/>
              <a:t>This type of conduction has important consequences:</a:t>
            </a:r>
          </a:p>
          <a:p>
            <a:r>
              <a:rPr lang="en-US" dirty="0" smtClean="0"/>
              <a:t>Increased conduction velocity</a:t>
            </a:r>
          </a:p>
          <a:p>
            <a:r>
              <a:rPr lang="en-US" dirty="0" smtClean="0"/>
              <a:t>Reduced metabolic cost of conduction as the amount of energy needed in </a:t>
            </a:r>
            <a:r>
              <a:rPr lang="en-US" dirty="0" err="1" smtClean="0"/>
              <a:t>myelinated</a:t>
            </a:r>
            <a:r>
              <a:rPr lang="en-US" dirty="0" smtClean="0"/>
              <a:t> fibers to conduct the impulse is less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fontScale="92500" lnSpcReduction="20000"/>
          </a:bodyPr>
          <a:lstStyle/>
          <a:p>
            <a:r>
              <a:rPr lang="en-US" dirty="0" smtClean="0"/>
              <a:t>The conduction velocity of an axon can be linked to the diameter.</a:t>
            </a:r>
          </a:p>
          <a:p>
            <a:r>
              <a:rPr lang="en-US" dirty="0" smtClean="0"/>
              <a:t> </a:t>
            </a:r>
            <a:r>
              <a:rPr lang="en-US" dirty="0" err="1" smtClean="0"/>
              <a:t>Myelinated</a:t>
            </a:r>
            <a:r>
              <a:rPr lang="en-US" dirty="0" smtClean="0"/>
              <a:t> axons are quite large in diameter, ranging from 1 - 13 µm. </a:t>
            </a:r>
          </a:p>
          <a:p>
            <a:r>
              <a:rPr lang="en-US" dirty="0" err="1" smtClean="0"/>
              <a:t>Unmyelinated</a:t>
            </a:r>
            <a:r>
              <a:rPr lang="en-US" dirty="0" smtClean="0"/>
              <a:t> axons on the other hand have a small diameter– generally less than 0.2 µm in the central nervous system and less than 1 µm in the peripheral nervous system. </a:t>
            </a:r>
          </a:p>
          <a:p>
            <a:r>
              <a:rPr lang="en-US" dirty="0" smtClean="0"/>
              <a:t>In </a:t>
            </a:r>
            <a:r>
              <a:rPr lang="en-US" dirty="0" err="1" smtClean="0"/>
              <a:t>unmyelinated</a:t>
            </a:r>
            <a:r>
              <a:rPr lang="en-US" dirty="0" smtClean="0"/>
              <a:t> axons, the conduction velocity is proportional to its (diameter)½ while the conduction velocity in </a:t>
            </a:r>
            <a:r>
              <a:rPr lang="en-US" dirty="0" err="1" smtClean="0"/>
              <a:t>myelinated</a:t>
            </a:r>
            <a:r>
              <a:rPr lang="en-US" dirty="0" smtClean="0"/>
              <a:t> axons increases linearly.</a:t>
            </a:r>
          </a:p>
          <a:p>
            <a:r>
              <a:rPr lang="en-US" dirty="0" smtClean="0"/>
              <a:t> This means that </a:t>
            </a:r>
            <a:r>
              <a:rPr lang="en-US" dirty="0" err="1" smtClean="0"/>
              <a:t>myelinated</a:t>
            </a:r>
            <a:r>
              <a:rPr lang="en-US" dirty="0" smtClean="0"/>
              <a:t> axons that are the same diameter as </a:t>
            </a:r>
            <a:r>
              <a:rPr lang="en-US" dirty="0" err="1" smtClean="0"/>
              <a:t>unmyelinated</a:t>
            </a:r>
            <a:r>
              <a:rPr lang="en-US" dirty="0" smtClean="0"/>
              <a:t> axons can conduct signals much faster.</a:t>
            </a:r>
          </a:p>
          <a:p>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lnSpcReduction="10000"/>
          </a:bodyPr>
          <a:lstStyle/>
          <a:p>
            <a:r>
              <a:rPr lang="en-US" b="1" dirty="0" err="1" smtClean="0"/>
              <a:t>Neurilemma</a:t>
            </a:r>
            <a:r>
              <a:rPr lang="en-US" dirty="0" smtClean="0"/>
              <a:t> (also known as </a:t>
            </a:r>
            <a:r>
              <a:rPr lang="en-US" b="1" dirty="0" err="1" smtClean="0"/>
              <a:t>neurolemma</a:t>
            </a:r>
            <a:r>
              <a:rPr lang="en-US" dirty="0" smtClean="0"/>
              <a:t>, </a:t>
            </a:r>
            <a:r>
              <a:rPr lang="en-US" b="1" dirty="0" smtClean="0"/>
              <a:t>sheath of Schwann</a:t>
            </a:r>
            <a:r>
              <a:rPr lang="en-US" dirty="0" smtClean="0"/>
              <a:t>, or </a:t>
            </a:r>
            <a:r>
              <a:rPr lang="en-US" b="1" dirty="0" smtClean="0"/>
              <a:t>Schwann's sheath</a:t>
            </a:r>
            <a:r>
              <a:rPr lang="en-US" dirty="0" smtClean="0"/>
              <a:t>) is the outermost nucleated </a:t>
            </a:r>
            <a:r>
              <a:rPr lang="en-US" dirty="0" err="1" smtClean="0"/>
              <a:t>cytoplasmic</a:t>
            </a:r>
            <a:r>
              <a:rPr lang="en-US" dirty="0" smtClean="0"/>
              <a:t> layer of Schwann cells (also called </a:t>
            </a:r>
            <a:r>
              <a:rPr lang="en-US" dirty="0" err="1" smtClean="0"/>
              <a:t>neurilemmocytes</a:t>
            </a:r>
            <a:r>
              <a:rPr lang="en-US" dirty="0" smtClean="0"/>
              <a:t>) that surrounds the axon of the neuron. </a:t>
            </a:r>
          </a:p>
          <a:p>
            <a:r>
              <a:rPr lang="en-US" dirty="0" smtClean="0"/>
              <a:t>It forms the outermost layer of the nerve fiber in the peripheral nervous system.</a:t>
            </a:r>
          </a:p>
          <a:p>
            <a:r>
              <a:rPr lang="en-US" dirty="0" smtClean="0"/>
              <a:t>The </a:t>
            </a:r>
            <a:r>
              <a:rPr lang="en-US" dirty="0" err="1" smtClean="0"/>
              <a:t>neurilemma</a:t>
            </a:r>
            <a:r>
              <a:rPr lang="en-US" dirty="0" smtClean="0"/>
              <a:t> is underlain by the myelin sheath (also known as the </a:t>
            </a:r>
            <a:r>
              <a:rPr lang="en-US" dirty="0" err="1" smtClean="0"/>
              <a:t>medullary</a:t>
            </a:r>
            <a:r>
              <a:rPr lang="en-US" dirty="0" smtClean="0"/>
              <a:t> sheath).</a:t>
            </a:r>
          </a:p>
          <a:p>
            <a:r>
              <a:rPr lang="en-US" dirty="0" smtClean="0"/>
              <a:t> In the central nervous system, axons are </a:t>
            </a:r>
            <a:r>
              <a:rPr lang="en-US" dirty="0" err="1" smtClean="0"/>
              <a:t>myelinated</a:t>
            </a:r>
            <a:r>
              <a:rPr lang="en-US" dirty="0" smtClean="0"/>
              <a:t> by </a:t>
            </a:r>
            <a:r>
              <a:rPr lang="en-US" dirty="0" err="1" smtClean="0"/>
              <a:t>oligodendrocytes</a:t>
            </a:r>
            <a:r>
              <a:rPr lang="en-US" dirty="0" smtClean="0"/>
              <a:t>, thus lack </a:t>
            </a:r>
            <a:r>
              <a:rPr lang="en-US" dirty="0" err="1" smtClean="0"/>
              <a:t>neurilemma</a:t>
            </a:r>
            <a:r>
              <a:rPr lang="en-US" dirty="0" smtClean="0"/>
              <a:t>.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en-US" dirty="0" smtClean="0"/>
              <a:t>The myelin sheaths of </a:t>
            </a:r>
            <a:r>
              <a:rPr lang="en-US" dirty="0" err="1" smtClean="0"/>
              <a:t>oligodendrocytes</a:t>
            </a:r>
            <a:r>
              <a:rPr lang="en-US" dirty="0" smtClean="0"/>
              <a:t> do not have </a:t>
            </a:r>
            <a:r>
              <a:rPr lang="en-US" dirty="0" err="1" smtClean="0"/>
              <a:t>neurilemma</a:t>
            </a:r>
            <a:r>
              <a:rPr lang="en-US" dirty="0" smtClean="0"/>
              <a:t> because excess cytoplasm is directed centrally toward the </a:t>
            </a:r>
            <a:r>
              <a:rPr lang="en-US" dirty="0" err="1" smtClean="0"/>
              <a:t>oligodendrocyte</a:t>
            </a:r>
            <a:r>
              <a:rPr lang="en-US" dirty="0" smtClean="0"/>
              <a:t> cell body.</a:t>
            </a:r>
          </a:p>
          <a:p>
            <a:r>
              <a:rPr lang="en-US" dirty="0" err="1" smtClean="0"/>
              <a:t>Neurilemma</a:t>
            </a:r>
            <a:r>
              <a:rPr lang="en-US" dirty="0" smtClean="0"/>
              <a:t> serves a protective function for peripheral nerve fibers.</a:t>
            </a:r>
          </a:p>
          <a:p>
            <a:r>
              <a:rPr lang="en-US" dirty="0" smtClean="0"/>
              <a:t> Damaged nerve fibers may regenerate if the cell body is not damaged and the </a:t>
            </a:r>
            <a:r>
              <a:rPr lang="en-US" dirty="0" err="1" smtClean="0"/>
              <a:t>neurilemma</a:t>
            </a:r>
            <a:r>
              <a:rPr lang="en-US" dirty="0" smtClean="0"/>
              <a:t> remains intact. </a:t>
            </a:r>
          </a:p>
          <a:p>
            <a:r>
              <a:rPr lang="en-US" dirty="0" smtClean="0"/>
              <a:t>The </a:t>
            </a:r>
            <a:r>
              <a:rPr lang="en-US" dirty="0" err="1" smtClean="0"/>
              <a:t>neurilemma</a:t>
            </a:r>
            <a:r>
              <a:rPr lang="en-US" dirty="0" smtClean="0"/>
              <a:t> forms a regeneration tube through which the growing axon re-establishes its original connection.</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fontAlgn="base"/>
            <a:r>
              <a:rPr lang="en-US" b="1" dirty="0" smtClean="0"/>
              <a:t>Nerve fibers can be classified based on different criteria:</a:t>
            </a:r>
            <a:endParaRPr lang="en-US" dirty="0" smtClean="0"/>
          </a:p>
          <a:p>
            <a:pPr fontAlgn="base"/>
            <a:r>
              <a:rPr lang="en-US" dirty="0" smtClean="0"/>
              <a:t>1. </a:t>
            </a:r>
            <a:r>
              <a:rPr lang="en-US" dirty="0" err="1" smtClean="0"/>
              <a:t>Histologically</a:t>
            </a:r>
            <a:r>
              <a:rPr lang="en-US" dirty="0" smtClean="0"/>
              <a:t>, as </a:t>
            </a:r>
            <a:r>
              <a:rPr lang="en-US" dirty="0" err="1" smtClean="0"/>
              <a:t>myelinated</a:t>
            </a:r>
            <a:r>
              <a:rPr lang="en-US" dirty="0" smtClean="0"/>
              <a:t> or non-</a:t>
            </a:r>
            <a:r>
              <a:rPr lang="en-US" dirty="0" err="1" smtClean="0"/>
              <a:t>myelinated</a:t>
            </a:r>
            <a:r>
              <a:rPr lang="en-US" dirty="0" smtClean="0"/>
              <a:t> (Fig. 2.2).</a:t>
            </a:r>
          </a:p>
          <a:p>
            <a:pPr fontAlgn="base"/>
            <a:r>
              <a:rPr lang="en-US" dirty="0" smtClean="0"/>
              <a:t>2. Functionally, as afferent (sensory) or efferent (motor).</a:t>
            </a:r>
          </a:p>
          <a:p>
            <a:pPr fontAlgn="base"/>
            <a:r>
              <a:rPr lang="en-US" dirty="0" smtClean="0"/>
              <a:t>3. Based on diameter and conduction velocity which is known as Gasser and Erlanger’s classification.</a:t>
            </a:r>
          </a:p>
          <a:p>
            <a:r>
              <a:rPr lang="en-US" dirty="0" smtClean="0"/>
              <a:t>4. Based on the type of neurotransmitter released from their terminals as adrenergic, cholinergic, </a:t>
            </a:r>
            <a:r>
              <a:rPr lang="en-US" dirty="0" err="1" smtClean="0"/>
              <a:t>dopaminergic</a:t>
            </a:r>
            <a:r>
              <a:rPr lang="en-US" dirty="0" smtClean="0"/>
              <a:t>, etc.</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fontAlgn="base">
              <a:buNone/>
            </a:pPr>
            <a:r>
              <a:rPr lang="en-US" b="1" dirty="0" smtClean="0"/>
              <a:t>Divisions of the Nervous System</a:t>
            </a:r>
          </a:p>
          <a:p>
            <a:pPr fontAlgn="base"/>
            <a:r>
              <a:rPr lang="en-US" dirty="0" smtClean="0"/>
              <a:t>In most animals, including humans, the nervous system consists of two parts: </a:t>
            </a:r>
          </a:p>
          <a:p>
            <a:pPr fontAlgn="base"/>
            <a:r>
              <a:rPr lang="en-US" dirty="0" smtClean="0"/>
              <a:t>Central and </a:t>
            </a:r>
          </a:p>
          <a:p>
            <a:pPr fontAlgn="base"/>
            <a:r>
              <a:rPr lang="en-US" dirty="0" smtClean="0"/>
              <a:t>Peripheral.</a:t>
            </a:r>
          </a:p>
          <a:p>
            <a:pPr fontAlgn="base"/>
            <a:r>
              <a:rPr lang="en-US" dirty="0" smtClean="0"/>
              <a:t> The central nervous system (CNS) is composed of the brain, spinal cord, and cerebellum. </a:t>
            </a:r>
          </a:p>
          <a:p>
            <a:pPr fontAlgn="base"/>
            <a:r>
              <a:rPr lang="en-US" dirty="0" smtClean="0"/>
              <a:t>The peripheral nervous system (PNS) consists of sensory neurons, motor neurons, and neurons that communicate either between subdivisions of the PNS or connect the PNS to the CNS.</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fontAlgn="base"/>
            <a:r>
              <a:rPr lang="en-US" b="1" dirty="0" smtClean="0"/>
              <a:t>Properties of Nerve Fiber:</a:t>
            </a:r>
          </a:p>
          <a:p>
            <a:pPr fontAlgn="base"/>
            <a:r>
              <a:rPr lang="en-US" b="1" dirty="0" smtClean="0"/>
              <a:t>i. Excitability:</a:t>
            </a:r>
            <a:endParaRPr lang="en-US" dirty="0" smtClean="0"/>
          </a:p>
          <a:p>
            <a:pPr fontAlgn="base"/>
            <a:r>
              <a:rPr lang="en-US" dirty="0" smtClean="0"/>
              <a:t>When a stimulus is applied, the nerve fiber demonstrates a change in its electrical activity from its resting state.</a:t>
            </a:r>
          </a:p>
          <a:p>
            <a:pPr fontAlgn="base"/>
            <a:r>
              <a:rPr lang="en-US" b="1" dirty="0" smtClean="0"/>
              <a:t>ii. Conductivity:</a:t>
            </a:r>
            <a:endParaRPr lang="en-US" dirty="0" smtClean="0"/>
          </a:p>
          <a:p>
            <a:pPr fontAlgn="base"/>
            <a:r>
              <a:rPr lang="en-US" dirty="0" smtClean="0"/>
              <a:t>It is the ability of the nerve fiber to transmit impulses all along the whole length of axon without any change in the amplitude of the action potential. This type of conduction is termed as </a:t>
            </a:r>
            <a:r>
              <a:rPr lang="en-US" dirty="0" err="1" smtClean="0"/>
              <a:t>decrementless</a:t>
            </a:r>
            <a:r>
              <a:rPr lang="en-US" dirty="0" smtClean="0"/>
              <a:t> conduction.</a:t>
            </a:r>
          </a:p>
          <a:p>
            <a:pPr fontAlgn="base"/>
            <a:r>
              <a:rPr lang="en-US" b="1" dirty="0" smtClean="0"/>
              <a:t>iii. Refractory period </a:t>
            </a:r>
          </a:p>
          <a:p>
            <a:pPr fontAlgn="base"/>
            <a:r>
              <a:rPr lang="en-US" dirty="0" smtClean="0"/>
              <a:t>It is the duration after an effective stimulus, when a second stimulus is applied, there will be no response for the second stimulus.</a:t>
            </a:r>
          </a:p>
          <a:p>
            <a:pPr fontAlgn="base">
              <a:buNone/>
            </a:pPr>
            <a:endParaRPr lang="en-US" b="1" dirty="0" smtClean="0"/>
          </a:p>
          <a:p>
            <a:pPr fontAlgn="base"/>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fontAlgn="base"/>
            <a:r>
              <a:rPr lang="en-US" dirty="0" smtClean="0"/>
              <a:t>From the time of the application of the stimulus till the initial one-third of the </a:t>
            </a:r>
            <a:r>
              <a:rPr lang="en-US" dirty="0" err="1" smtClean="0"/>
              <a:t>repolarization</a:t>
            </a:r>
            <a:r>
              <a:rPr lang="en-US" dirty="0" smtClean="0"/>
              <a:t> phase, the nerve fiber excitability will be zero and is completely refractory for the second stimulus. This duration is known as absolute refractory period.</a:t>
            </a:r>
          </a:p>
          <a:p>
            <a:pPr fontAlgn="base"/>
            <a:r>
              <a:rPr lang="en-US" dirty="0" smtClean="0"/>
              <a:t>b. Relative refractory period is the duration after an effective stimulus, when a second stimulus, which is slightly above threshold, is applied there will be response for the second stimulus as well.</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fontAlgn="base"/>
            <a:r>
              <a:rPr lang="en-US" b="1" dirty="0" smtClean="0"/>
              <a:t>iv. All or none law:</a:t>
            </a:r>
            <a:endParaRPr lang="en-US" dirty="0" smtClean="0"/>
          </a:p>
          <a:p>
            <a:pPr fontAlgn="base"/>
            <a:r>
              <a:rPr lang="en-US" dirty="0" smtClean="0"/>
              <a:t>It states that, when the tissue is stimulated with threshold or more than threshold strength, the amplitude of response will remain the same but for a stimulus of less than threshold strength, there will not be any response.</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fontScale="92500" lnSpcReduction="10000"/>
          </a:bodyPr>
          <a:lstStyle/>
          <a:p>
            <a:r>
              <a:rPr lang="en-US" b="1" dirty="0" err="1" smtClean="0"/>
              <a:t>Neuroglia</a:t>
            </a:r>
            <a:endParaRPr lang="en-US" b="1" dirty="0" smtClean="0"/>
          </a:p>
          <a:p>
            <a:r>
              <a:rPr lang="en-US" dirty="0" err="1" smtClean="0"/>
              <a:t>Neuroglia</a:t>
            </a:r>
            <a:r>
              <a:rPr lang="en-US" dirty="0" smtClean="0"/>
              <a:t> are cells in the nervous system that support neurons</a:t>
            </a:r>
          </a:p>
          <a:p>
            <a:r>
              <a:rPr lang="en-US" dirty="0" smtClean="0"/>
              <a:t>Your central and peripheral nervous systems depend on certain cells that are sort of the unsung heroes of the nervous system. These cells that form myelin, protect, support, and maintain equilibrium in your nervous system are called </a:t>
            </a:r>
            <a:r>
              <a:rPr lang="en-US" b="1" dirty="0" err="1" smtClean="0"/>
              <a:t>glial</a:t>
            </a:r>
            <a:r>
              <a:rPr lang="en-US" b="1" dirty="0" smtClean="0"/>
              <a:t> cells</a:t>
            </a:r>
            <a:r>
              <a:rPr lang="en-US" dirty="0" smtClean="0"/>
              <a:t>. They are also commonly known as </a:t>
            </a:r>
            <a:r>
              <a:rPr lang="en-US" i="1" dirty="0" err="1" smtClean="0"/>
              <a:t>neuroglia</a:t>
            </a:r>
            <a:r>
              <a:rPr lang="en-US" dirty="0" smtClean="0"/>
              <a:t> and even more simply </a:t>
            </a:r>
            <a:r>
              <a:rPr lang="en-US" i="1" dirty="0" err="1" smtClean="0"/>
              <a:t>glia</a:t>
            </a:r>
            <a:r>
              <a:rPr lang="en-US" dirty="0" smtClean="0"/>
              <a:t>. In more detailed terms, </a:t>
            </a:r>
            <a:r>
              <a:rPr lang="en-US" dirty="0" err="1" smtClean="0"/>
              <a:t>neuroglia</a:t>
            </a:r>
            <a:r>
              <a:rPr lang="en-US" dirty="0" smtClean="0"/>
              <a:t> are cells in your nervous system that are not neurons. Their role is to be the support team and cheerleaders for the neurons.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477000"/>
          </a:xfrm>
        </p:spPr>
        <p:txBody>
          <a:bodyPr>
            <a:normAutofit fontScale="92500" lnSpcReduction="20000"/>
          </a:bodyPr>
          <a:lstStyle/>
          <a:p>
            <a:pPr>
              <a:buNone/>
            </a:pPr>
            <a:r>
              <a:rPr lang="en-US" dirty="0" smtClean="0"/>
              <a:t>The </a:t>
            </a:r>
            <a:r>
              <a:rPr lang="en-US" dirty="0" err="1" smtClean="0"/>
              <a:t>neuroglia</a:t>
            </a:r>
            <a:r>
              <a:rPr lang="en-US" dirty="0" smtClean="0"/>
              <a:t>:</a:t>
            </a:r>
          </a:p>
          <a:p>
            <a:r>
              <a:rPr lang="en-US" dirty="0" smtClean="0"/>
              <a:t>Form myelin, which wraps around axons to speed up electric impulse conduction</a:t>
            </a:r>
          </a:p>
          <a:p>
            <a:r>
              <a:rPr lang="en-US" dirty="0" smtClean="0"/>
              <a:t>Provide nutrients to your neurons, including oxygen</a:t>
            </a:r>
          </a:p>
          <a:p>
            <a:r>
              <a:rPr lang="en-US" dirty="0" smtClean="0"/>
              <a:t>Destroy pathogens</a:t>
            </a:r>
          </a:p>
          <a:p>
            <a:r>
              <a:rPr lang="en-US" dirty="0" smtClean="0"/>
              <a:t>Provide a general support structure on which neurons can sit</a:t>
            </a:r>
          </a:p>
          <a:p>
            <a:r>
              <a:rPr lang="en-US" dirty="0" smtClean="0"/>
              <a:t> four large </a:t>
            </a:r>
            <a:r>
              <a:rPr lang="en-US" dirty="0" err="1" smtClean="0"/>
              <a:t>glial</a:t>
            </a:r>
            <a:r>
              <a:rPr lang="en-US" dirty="0" smtClean="0"/>
              <a:t> cells, called </a:t>
            </a:r>
            <a:r>
              <a:rPr lang="en-US" dirty="0" err="1" smtClean="0"/>
              <a:t>macroglia</a:t>
            </a:r>
            <a:r>
              <a:rPr lang="en-US" dirty="0" smtClean="0"/>
              <a:t>. </a:t>
            </a:r>
          </a:p>
          <a:p>
            <a:pPr>
              <a:buNone/>
            </a:pPr>
            <a:r>
              <a:rPr lang="en-US" dirty="0" smtClean="0"/>
              <a:t>These four cells include:</a:t>
            </a:r>
          </a:p>
          <a:p>
            <a:r>
              <a:rPr lang="en-US" dirty="0" err="1" smtClean="0"/>
              <a:t>Astrocytes</a:t>
            </a:r>
            <a:endParaRPr lang="en-US" dirty="0" smtClean="0"/>
          </a:p>
          <a:p>
            <a:r>
              <a:rPr lang="en-US" dirty="0" err="1" smtClean="0"/>
              <a:t>Oligodendrocytes</a:t>
            </a:r>
            <a:endParaRPr lang="en-US" dirty="0" smtClean="0"/>
          </a:p>
          <a:p>
            <a:r>
              <a:rPr lang="en-US" dirty="0" err="1" smtClean="0"/>
              <a:t>Ependymal</a:t>
            </a:r>
            <a:r>
              <a:rPr lang="en-US" dirty="0" smtClean="0"/>
              <a:t> Cells</a:t>
            </a:r>
          </a:p>
          <a:p>
            <a:r>
              <a:rPr lang="en-US" dirty="0" smtClean="0"/>
              <a:t>Radial </a:t>
            </a:r>
            <a:r>
              <a:rPr lang="en-US" dirty="0" err="1" smtClean="0"/>
              <a:t>Glia</a:t>
            </a:r>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endParaRPr lang="en-US" dirty="0" smtClean="0"/>
          </a:p>
          <a:p>
            <a:pPr>
              <a:buNone/>
            </a:pPr>
            <a:r>
              <a:rPr lang="en-US" b="1" dirty="0" err="1" smtClean="0"/>
              <a:t>Astrocytes</a:t>
            </a:r>
            <a:endParaRPr lang="en-US" b="1" dirty="0" smtClean="0"/>
          </a:p>
          <a:p>
            <a:r>
              <a:rPr lang="en-US" dirty="0" err="1" smtClean="0"/>
              <a:t>Astrocytes</a:t>
            </a:r>
            <a:r>
              <a:rPr lang="en-US" dirty="0" smtClean="0"/>
              <a:t> are star-shaped cells that are part of the blood-brain barrier</a:t>
            </a:r>
          </a:p>
          <a:p>
            <a:r>
              <a:rPr lang="en-US" dirty="0" smtClean="0"/>
              <a:t>Star-shaped </a:t>
            </a:r>
            <a:r>
              <a:rPr lang="en-US" dirty="0" err="1" smtClean="0"/>
              <a:t>glial</a:t>
            </a:r>
            <a:r>
              <a:rPr lang="en-US" dirty="0" smtClean="0"/>
              <a:t> cells in the CNS are collectively known as </a:t>
            </a:r>
            <a:r>
              <a:rPr lang="en-US" b="1" dirty="0" err="1" smtClean="0"/>
              <a:t>astrocytes</a:t>
            </a:r>
            <a:r>
              <a:rPr lang="en-US" dirty="0" smtClean="0"/>
              <a:t>. '</a:t>
            </a:r>
            <a:r>
              <a:rPr lang="en-US" dirty="0" err="1" smtClean="0"/>
              <a:t>Astro</a:t>
            </a:r>
            <a:r>
              <a:rPr lang="en-US" dirty="0" smtClean="0"/>
              <a:t>' implies 'star' and '</a:t>
            </a:r>
            <a:r>
              <a:rPr lang="en-US" dirty="0" err="1" smtClean="0"/>
              <a:t>cyte</a:t>
            </a:r>
            <a:r>
              <a:rPr lang="en-US" dirty="0" smtClean="0"/>
              <a:t>' refers to 'cell'. Hence, we get '</a:t>
            </a:r>
            <a:r>
              <a:rPr lang="en-US" dirty="0" err="1" smtClean="0"/>
              <a:t>astrocyte</a:t>
            </a:r>
            <a:r>
              <a:rPr lang="en-US" dirty="0" smtClean="0"/>
              <a:t>': a star-shaped cell. </a:t>
            </a:r>
          </a:p>
          <a:p>
            <a:r>
              <a:rPr lang="en-US" dirty="0" smtClean="0"/>
              <a:t>These </a:t>
            </a:r>
            <a:r>
              <a:rPr lang="en-US" dirty="0" err="1" smtClean="0"/>
              <a:t>glial</a:t>
            </a:r>
            <a:r>
              <a:rPr lang="en-US" dirty="0" smtClean="0"/>
              <a:t> cells are responsible for a lot of important things in the central nervous system; most notably, they are part of the blood-brain barrier.</a:t>
            </a:r>
          </a:p>
          <a:p>
            <a:r>
              <a:rPr lang="en-US" dirty="0" smtClean="0"/>
              <a:t>Tiny little feet leave the </a:t>
            </a:r>
            <a:r>
              <a:rPr lang="en-US" dirty="0" err="1" smtClean="0"/>
              <a:t>astrocyte</a:t>
            </a:r>
            <a:r>
              <a:rPr lang="en-US" dirty="0" smtClean="0"/>
              <a:t> and help to encircle the vessels that make up the blood-brain barrier, which is a barrier that helps to prevent undesirable substances from entering the brain via blood vessels.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normAutofit fontScale="70000" lnSpcReduction="20000"/>
          </a:bodyPr>
          <a:lstStyle/>
          <a:p>
            <a:pPr>
              <a:buNone/>
            </a:pPr>
            <a:r>
              <a:rPr lang="en-US" dirty="0" smtClean="0"/>
              <a:t>In addition, </a:t>
            </a:r>
            <a:r>
              <a:rPr lang="en-US" dirty="0" err="1" smtClean="0"/>
              <a:t>astrocytes</a:t>
            </a:r>
            <a:r>
              <a:rPr lang="en-US" dirty="0" smtClean="0"/>
              <a:t> are responsible for:</a:t>
            </a:r>
          </a:p>
          <a:p>
            <a:r>
              <a:rPr lang="en-US" dirty="0" smtClean="0"/>
              <a:t>Provision of nutrients for neurons</a:t>
            </a:r>
          </a:p>
          <a:p>
            <a:r>
              <a:rPr lang="en-US" dirty="0" smtClean="0"/>
              <a:t>Structural support for </a:t>
            </a:r>
            <a:r>
              <a:rPr lang="en-US" dirty="0" smtClean="0">
                <a:hlinkClick r:id="rId2"/>
              </a:rPr>
              <a:t>nerve cells</a:t>
            </a:r>
            <a:endParaRPr lang="en-US" dirty="0" smtClean="0"/>
          </a:p>
          <a:p>
            <a:r>
              <a:rPr lang="en-US" dirty="0" smtClean="0"/>
              <a:t>Release and absorption of ions and neurotransmitters for improved modulation of cell-to-cell communication between neurons</a:t>
            </a:r>
          </a:p>
          <a:p>
            <a:r>
              <a:rPr lang="en-US" dirty="0" smtClean="0"/>
              <a:t>Repair of the nervous system, among many other functions</a:t>
            </a:r>
          </a:p>
          <a:p>
            <a:pPr>
              <a:buNone/>
            </a:pPr>
            <a:r>
              <a:rPr lang="en-US" b="1" dirty="0" err="1" smtClean="0"/>
              <a:t>Oligodendrocytes</a:t>
            </a:r>
            <a:endParaRPr lang="en-US" b="1" dirty="0" smtClean="0"/>
          </a:p>
          <a:p>
            <a:r>
              <a:rPr lang="en-US" dirty="0" smtClean="0"/>
              <a:t> </a:t>
            </a:r>
            <a:r>
              <a:rPr lang="en-US" b="1" dirty="0" err="1" smtClean="0"/>
              <a:t>Oligodendrocytes</a:t>
            </a:r>
            <a:r>
              <a:rPr lang="en-US" dirty="0" smtClean="0"/>
              <a:t> are a type of </a:t>
            </a:r>
            <a:r>
              <a:rPr lang="en-US" dirty="0" err="1" smtClean="0"/>
              <a:t>glial</a:t>
            </a:r>
            <a:r>
              <a:rPr lang="en-US" dirty="0" smtClean="0"/>
              <a:t> cell in the central nervous system that creates myelin sheaths around the axons of neurons.</a:t>
            </a:r>
          </a:p>
          <a:p>
            <a:r>
              <a:rPr lang="en-US" dirty="0" smtClean="0"/>
              <a:t> Don't be confused about the fact that Schwann cells create myelin for neuronal axons in the peripheral nervous system; it is the </a:t>
            </a:r>
            <a:r>
              <a:rPr lang="en-US" dirty="0" err="1" smtClean="0"/>
              <a:t>oligodendrocytes</a:t>
            </a:r>
            <a:r>
              <a:rPr lang="en-US" dirty="0" smtClean="0"/>
              <a:t> that perform the same function for cells in the central nervous system. </a:t>
            </a:r>
          </a:p>
          <a:p>
            <a:r>
              <a:rPr lang="en-US" dirty="0" smtClean="0"/>
              <a:t>The creation of myelin allows for the formation of myelin sheaths around neuronal axons. </a:t>
            </a:r>
          </a:p>
          <a:p>
            <a:r>
              <a:rPr lang="en-US" dirty="0" smtClean="0"/>
              <a:t>This myelin sheath allows for action potentials to travel down the axon much more efficiently and quickly compared to </a:t>
            </a:r>
            <a:r>
              <a:rPr lang="en-US" dirty="0" err="1" smtClean="0"/>
              <a:t>unmyelinated</a:t>
            </a:r>
            <a:r>
              <a:rPr lang="en-US" dirty="0" smtClean="0"/>
              <a:t> axons.</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77500" lnSpcReduction="20000"/>
          </a:bodyPr>
          <a:lstStyle/>
          <a:p>
            <a:pPr fontAlgn="base">
              <a:buNone/>
            </a:pPr>
            <a:r>
              <a:rPr lang="en-IN" b="1" dirty="0" err="1" smtClean="0"/>
              <a:t>Ependymal</a:t>
            </a:r>
            <a:r>
              <a:rPr lang="en-IN" b="1" dirty="0" smtClean="0"/>
              <a:t> cells</a:t>
            </a:r>
            <a:endParaRPr lang="en-US" b="1" dirty="0" smtClean="0"/>
          </a:p>
          <a:p>
            <a:pPr fontAlgn="base"/>
            <a:r>
              <a:rPr lang="en-US" dirty="0" err="1" smtClean="0"/>
              <a:t>Ependymal</a:t>
            </a:r>
            <a:r>
              <a:rPr lang="en-US" dirty="0" smtClean="0"/>
              <a:t> cells are the cells that form the epithelial lining of the ventricles in the brain and the central canal of the spinal cord.</a:t>
            </a:r>
            <a:endParaRPr lang="en-US" b="1" dirty="0" smtClean="0"/>
          </a:p>
          <a:p>
            <a:pPr fontAlgn="base">
              <a:buNone/>
            </a:pPr>
            <a:r>
              <a:rPr lang="en-US" dirty="0" smtClean="0"/>
              <a:t>The functions of the </a:t>
            </a:r>
            <a:r>
              <a:rPr lang="en-US" dirty="0" err="1" smtClean="0"/>
              <a:t>ependymal</a:t>
            </a:r>
            <a:r>
              <a:rPr lang="en-US" dirty="0" smtClean="0"/>
              <a:t> cells is as follows:</a:t>
            </a:r>
          </a:p>
          <a:p>
            <a:pPr fontAlgn="base"/>
            <a:r>
              <a:rPr lang="en-US" dirty="0" smtClean="0"/>
              <a:t>1) they give rise to the epithelial layer surrounding the choroid plexus in the lateral ventricles of the cerebral hemisphere. These epithelial cells mainly produce </a:t>
            </a:r>
            <a:r>
              <a:rPr lang="en-US" dirty="0" err="1" smtClean="0"/>
              <a:t>cerebro</a:t>
            </a:r>
            <a:r>
              <a:rPr lang="en-US" dirty="0" smtClean="0"/>
              <a:t> - spinal fluid.</a:t>
            </a:r>
          </a:p>
          <a:p>
            <a:pPr fontAlgn="base"/>
            <a:r>
              <a:rPr lang="en-US" dirty="0" smtClean="0"/>
              <a:t>2) the </a:t>
            </a:r>
            <a:r>
              <a:rPr lang="en-US" dirty="0" err="1" smtClean="0"/>
              <a:t>ependymal</a:t>
            </a:r>
            <a:r>
              <a:rPr lang="en-US" dirty="0" smtClean="0"/>
              <a:t> cells have cilia , facing the cavity of the ventricles. The co </a:t>
            </a:r>
            <a:r>
              <a:rPr lang="en-US" dirty="0" err="1" smtClean="0"/>
              <a:t>ordinated</a:t>
            </a:r>
            <a:r>
              <a:rPr lang="en-US" dirty="0" smtClean="0"/>
              <a:t> beating of cilia influences the direction of flow of the </a:t>
            </a:r>
            <a:r>
              <a:rPr lang="en-US" dirty="0" err="1" smtClean="0"/>
              <a:t>cerebro</a:t>
            </a:r>
            <a:r>
              <a:rPr lang="en-US" dirty="0" smtClean="0"/>
              <a:t> spinal fluid, distribution of </a:t>
            </a:r>
            <a:r>
              <a:rPr lang="en-US" dirty="0" err="1" smtClean="0"/>
              <a:t>neuro</a:t>
            </a:r>
            <a:r>
              <a:rPr lang="en-US" dirty="0" smtClean="0"/>
              <a:t> transmitters and other messengers to the neurons .</a:t>
            </a:r>
          </a:p>
          <a:p>
            <a:pPr fontAlgn="base"/>
            <a:r>
              <a:rPr lang="en-US" dirty="0" smtClean="0"/>
              <a:t>3) </a:t>
            </a:r>
            <a:r>
              <a:rPr lang="en-US" dirty="0" err="1" smtClean="0"/>
              <a:t>ependymal</a:t>
            </a:r>
            <a:r>
              <a:rPr lang="en-US" dirty="0" smtClean="0"/>
              <a:t> cells called </a:t>
            </a:r>
            <a:r>
              <a:rPr lang="en-US" dirty="0" err="1" smtClean="0"/>
              <a:t>tanycytes</a:t>
            </a:r>
            <a:r>
              <a:rPr lang="en-US" dirty="0" smtClean="0"/>
              <a:t> line the floor of the third ventricle in the brain. </a:t>
            </a:r>
            <a:r>
              <a:rPr lang="en-US" dirty="0" err="1" smtClean="0"/>
              <a:t>Tanycytes</a:t>
            </a:r>
            <a:r>
              <a:rPr lang="en-US" dirty="0" smtClean="0"/>
              <a:t> play an important role in the transport of hormones in the brain.</a:t>
            </a:r>
          </a:p>
          <a:p>
            <a:pPr fontAlgn="base"/>
            <a:r>
              <a:rPr lang="en-US" dirty="0" err="1" smtClean="0"/>
              <a:t>Ependymal</a:t>
            </a:r>
            <a:r>
              <a:rPr lang="en-US" dirty="0" smtClean="0"/>
              <a:t> cells are derived from a layer of embryonic tissue known as </a:t>
            </a:r>
            <a:r>
              <a:rPr lang="en-US" dirty="0" err="1" smtClean="0"/>
              <a:t>neuro</a:t>
            </a:r>
            <a:r>
              <a:rPr lang="en-US" dirty="0" smtClean="0"/>
              <a:t> ectoderm.</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20000"/>
          </a:bodyPr>
          <a:lstStyle/>
          <a:p>
            <a:pPr>
              <a:buNone/>
            </a:pPr>
            <a:r>
              <a:rPr lang="en-IN" b="1" dirty="0" smtClean="0"/>
              <a:t>SYNAPSE</a:t>
            </a:r>
            <a:endParaRPr lang="en-US" b="1" dirty="0" smtClean="0"/>
          </a:p>
          <a:p>
            <a:endParaRPr lang="en-US" dirty="0" smtClean="0"/>
          </a:p>
          <a:p>
            <a:r>
              <a:rPr lang="en-US" dirty="0" smtClean="0"/>
              <a:t>The site where an axon connects to another cell to pass the neural impulse is called a synapse. </a:t>
            </a:r>
          </a:p>
          <a:p>
            <a:r>
              <a:rPr lang="en-US" dirty="0" smtClean="0"/>
              <a:t>The synapse doesn't connect to the next cell directly. </a:t>
            </a:r>
          </a:p>
          <a:p>
            <a:r>
              <a:rPr lang="en-US" dirty="0" smtClean="0"/>
              <a:t>Instead, the impulse triggers the release of chemicals called neurotransmitters from the very end of an axon. </a:t>
            </a:r>
          </a:p>
          <a:p>
            <a:r>
              <a:rPr lang="en-US" dirty="0" smtClean="0"/>
              <a:t>These neurotransmitters bind to the </a:t>
            </a:r>
            <a:r>
              <a:rPr lang="en-US" dirty="0" err="1" smtClean="0"/>
              <a:t>effector</a:t>
            </a:r>
            <a:r>
              <a:rPr lang="en-US" dirty="0" smtClean="0"/>
              <a:t> cell’s membrane, causing biochemical events to occur within that cell according to the orders sent by the CNS.</a:t>
            </a:r>
          </a:p>
          <a:p>
            <a:pPr>
              <a:buNone/>
            </a:pPr>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pPr fontAlgn="base">
              <a:buNone/>
            </a:pPr>
            <a:r>
              <a:rPr lang="en-US" b="1" dirty="0" smtClean="0"/>
              <a:t>Functions of the Nervous System</a:t>
            </a:r>
          </a:p>
          <a:p>
            <a:pPr fontAlgn="base"/>
            <a:r>
              <a:rPr lang="en-US" dirty="0" smtClean="0"/>
              <a:t>The primary function of the nervous system is to coordinate and control the various body functions.</a:t>
            </a:r>
          </a:p>
          <a:p>
            <a:pPr fontAlgn="base"/>
            <a:r>
              <a:rPr lang="en-US" dirty="0" smtClean="0"/>
              <a:t> The nervous system has three overlapping functions based on the sensory input,  integration, and motor output. The nervous system is a highly integrated system.</a:t>
            </a:r>
          </a:p>
          <a:p>
            <a:pPr fontAlgn="base"/>
            <a:r>
              <a:rPr lang="en-US" b="1" dirty="0" smtClean="0"/>
              <a:t>Sensory Input</a:t>
            </a:r>
          </a:p>
          <a:p>
            <a:pPr fontAlgn="base"/>
            <a:r>
              <a:rPr lang="en-US" dirty="0" smtClean="0"/>
              <a:t>Sensory input comes from the many sensory receptors that monitor changes occurring both inside and outside the body. The total sum of the information gathered by these receptors is called sensory input. The nervous system processes and interprets sensory input and decides what actions should be taken. The nervous system activates </a:t>
            </a:r>
            <a:r>
              <a:rPr lang="en-US" dirty="0" err="1" smtClean="0"/>
              <a:t>effector</a:t>
            </a:r>
            <a:r>
              <a:rPr lang="en-US" dirty="0" smtClean="0"/>
              <a:t> organs such as muscles and glands to cause a response called motor output.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entral Nervous System. Adverse Effects. Fluorinated &amp; Fluoride ..."/>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fontAlgn="base"/>
            <a:r>
              <a:rPr lang="en-US" b="1" dirty="0" smtClean="0"/>
              <a:t>Integration</a:t>
            </a:r>
          </a:p>
          <a:p>
            <a:pPr fontAlgn="base"/>
            <a:r>
              <a:rPr lang="en-US" dirty="0" smtClean="0"/>
              <a:t>At a more integrative level, the primary function of the nervous system is to control and communicate information throughout the body. It does this by extracting information from the environment using sensory receptors. This sensory input is sent to the central nervous system, which determines an appropriate response.</a:t>
            </a:r>
          </a:p>
          <a:p>
            <a:pPr fontAlgn="base"/>
            <a:r>
              <a:rPr lang="en-US" b="1" dirty="0" smtClean="0"/>
              <a:t>Motor Response</a:t>
            </a:r>
          </a:p>
          <a:p>
            <a:pPr fontAlgn="base"/>
            <a:r>
              <a:rPr lang="en-US" dirty="0" smtClean="0"/>
              <a:t>Once the response is activated, the nervous system sends signals via motor output to muscles or glands to initiate the response.</a:t>
            </a:r>
          </a:p>
          <a:p>
            <a:pPr fontAlgn="base"/>
            <a:r>
              <a:rPr lang="en-US" dirty="0" smtClean="0"/>
              <a:t>In humans, the sophistication of the nervous system allows for language, abstract representation of concepts, transmission of culture, and many other features of society that would not otherwise exist.</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nsory Information and Reflexes&#10;The CNS receives a constant bombardment of&#10;messages from receptors throughout the body ab..."/>
          <p:cNvPicPr>
            <a:picLocks noGrp="1" noChangeAspect="1" noChangeArrowheads="1"/>
          </p:cNvPicPr>
          <p:nvPr>
            <p:ph idx="1"/>
          </p:nvPr>
        </p:nvPicPr>
        <p:blipFill>
          <a:blip r:embed="rId2"/>
          <a:srcRect t="13699"/>
          <a:stretch>
            <a:fillRect/>
          </a:stretch>
        </p:blipFill>
        <p:spPr bwMode="auto">
          <a:xfrm>
            <a:off x="228600" y="0"/>
            <a:ext cx="8915400" cy="6858000"/>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flexes&#10;A reflex arc is the nerve pathway from the&#10;receptor to the CNS and from the CNS along a&#10;motor pathway back to the..."/>
          <p:cNvPicPr>
            <a:picLocks noGrp="1" noChangeAspect="1" noChangeArrowheads="1"/>
          </p:cNvPicPr>
          <p:nvPr>
            <p:ph idx="1"/>
          </p:nvPr>
        </p:nvPicPr>
        <p:blipFill>
          <a:blip r:embed="rId2"/>
          <a:srcRect t="14493"/>
          <a:stretch>
            <a:fillRect/>
          </a:stretch>
        </p:blipFill>
        <p:spPr bwMode="auto">
          <a:xfrm>
            <a:off x="0" y="0"/>
            <a:ext cx="9144000" cy="6858000"/>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hen a single motor neuron is activated, all&#10;the muscle fibers that it innervates are stimulated&#10;to contract. However, not..."/>
          <p:cNvPicPr>
            <a:picLocks noGrp="1" noChangeAspect="1" noChangeArrowheads="1"/>
          </p:cNvPicPr>
          <p:nvPr>
            <p:ph idx="1"/>
          </p:nvPr>
        </p:nvPicPr>
        <p:blipFill>
          <a:blip r:embed="rId2"/>
          <a:srcRect t="12987"/>
          <a:stretch>
            <a:fillRect/>
          </a:stretch>
        </p:blipFill>
        <p:spPr bwMode="auto">
          <a:xfrm>
            <a:off x="228600" y="381000"/>
            <a:ext cx="8915400" cy="5467154"/>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Vestibular Apparatus and Equilibrium&#10;The vestibular apparatus, an organ located in the inner&#10;ear, is responsible for maint..."/>
          <p:cNvPicPr>
            <a:picLocks noGrp="1" noChangeAspect="1" noChangeArrowheads="1"/>
          </p:cNvPicPr>
          <p:nvPr>
            <p:ph idx="1"/>
          </p:nvPr>
        </p:nvPicPr>
        <p:blipFill>
          <a:blip r:embed="rId2"/>
          <a:srcRect t="13469"/>
          <a:stretch>
            <a:fillRect/>
          </a:stretch>
        </p:blipFill>
        <p:spPr bwMode="auto">
          <a:xfrm>
            <a:off x="762000" y="1066800"/>
            <a:ext cx="8077200" cy="5059363"/>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u="sng" dirty="0" smtClean="0"/>
          </a:p>
          <a:p>
            <a:pPr>
              <a:buNone/>
            </a:pPr>
            <a:r>
              <a:rPr lang="en-IN" u="sng" dirty="0" smtClean="0"/>
              <a:t>CRANIAL NERVES</a:t>
            </a:r>
            <a:endParaRPr lang="en-US" u="sng" dirty="0" smtClean="0"/>
          </a:p>
          <a:p>
            <a:endParaRPr lang="en-US" dirty="0" smtClean="0"/>
          </a:p>
          <a:p>
            <a:r>
              <a:rPr lang="en-US" dirty="0" smtClean="0"/>
              <a:t>Cranial nerves are peripheral nerves that emerge from the cranial nerve nuclei of the brainstem and spinal cord. They innervate the head</a:t>
            </a:r>
            <a:r>
              <a:rPr lang="en-US" u="sng" dirty="0" smtClean="0"/>
              <a:t> </a:t>
            </a:r>
            <a:r>
              <a:rPr lang="en-US" dirty="0" smtClean="0"/>
              <a:t>and neck.</a:t>
            </a:r>
          </a:p>
          <a:p>
            <a:r>
              <a:rPr lang="en-US" dirty="0" smtClean="0"/>
              <a:t> Cranial nerves are numbered one to twelve according to their order of exit through the skull fissures.</a:t>
            </a:r>
          </a:p>
          <a:p>
            <a:pPr>
              <a:buNone/>
            </a:pPr>
            <a:r>
              <a:rPr lang="en-US" dirty="0" smtClean="0"/>
              <a:t> </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85000" lnSpcReduction="20000"/>
          </a:bodyPr>
          <a:lstStyle/>
          <a:p>
            <a:pPr>
              <a:buNone/>
            </a:pPr>
            <a:r>
              <a:rPr lang="en-US" dirty="0" smtClean="0"/>
              <a:t>Namely, they are:</a:t>
            </a:r>
          </a:p>
          <a:p>
            <a:r>
              <a:rPr lang="en-US" dirty="0" smtClean="0"/>
              <a:t> </a:t>
            </a:r>
            <a:r>
              <a:rPr lang="en-US" u="sng" dirty="0" smtClean="0"/>
              <a:t>Olfactory nerve</a:t>
            </a:r>
            <a:r>
              <a:rPr lang="en-US" dirty="0" smtClean="0"/>
              <a:t> (CN I) </a:t>
            </a:r>
          </a:p>
          <a:p>
            <a:r>
              <a:rPr lang="en-US" u="sng" dirty="0" smtClean="0"/>
              <a:t>Optic nerve</a:t>
            </a:r>
            <a:r>
              <a:rPr lang="en-US" dirty="0" smtClean="0"/>
              <a:t> (CN II) </a:t>
            </a:r>
          </a:p>
          <a:p>
            <a:r>
              <a:rPr lang="en-US" u="sng" dirty="0" err="1" smtClean="0"/>
              <a:t>Oculomotor</a:t>
            </a:r>
            <a:r>
              <a:rPr lang="en-US" u="sng" dirty="0" smtClean="0"/>
              <a:t> nerve</a:t>
            </a:r>
            <a:r>
              <a:rPr lang="en-US" dirty="0" smtClean="0"/>
              <a:t> (CN III) </a:t>
            </a:r>
          </a:p>
          <a:p>
            <a:r>
              <a:rPr lang="en-US" u="sng" dirty="0" err="1" smtClean="0"/>
              <a:t>Trochlear</a:t>
            </a:r>
            <a:r>
              <a:rPr lang="en-US" u="sng" dirty="0" smtClean="0"/>
              <a:t> nerve</a:t>
            </a:r>
            <a:r>
              <a:rPr lang="en-US" dirty="0" smtClean="0"/>
              <a:t> (CN IV)</a:t>
            </a:r>
          </a:p>
          <a:p>
            <a:r>
              <a:rPr lang="en-US" dirty="0" smtClean="0"/>
              <a:t> </a:t>
            </a:r>
            <a:r>
              <a:rPr lang="en-US" u="sng" dirty="0" smtClean="0"/>
              <a:t>Trigeminal nerve</a:t>
            </a:r>
            <a:r>
              <a:rPr lang="en-US" dirty="0" smtClean="0"/>
              <a:t> (CN V)</a:t>
            </a:r>
          </a:p>
          <a:p>
            <a:r>
              <a:rPr lang="en-US" dirty="0" smtClean="0"/>
              <a:t> </a:t>
            </a:r>
            <a:r>
              <a:rPr lang="en-US" u="sng" dirty="0" err="1" smtClean="0"/>
              <a:t>Abducens</a:t>
            </a:r>
            <a:r>
              <a:rPr lang="en-US" u="sng" dirty="0" smtClean="0"/>
              <a:t> nerve</a:t>
            </a:r>
            <a:r>
              <a:rPr lang="en-US" dirty="0" smtClean="0"/>
              <a:t> (VI) </a:t>
            </a:r>
          </a:p>
          <a:p>
            <a:r>
              <a:rPr lang="en-US" u="sng" dirty="0" smtClean="0"/>
              <a:t>Facial nerve</a:t>
            </a:r>
            <a:r>
              <a:rPr lang="en-US" dirty="0" smtClean="0"/>
              <a:t> (VII) </a:t>
            </a:r>
          </a:p>
          <a:p>
            <a:r>
              <a:rPr lang="en-US" u="sng" dirty="0" err="1" smtClean="0"/>
              <a:t>Vestibulocochlear</a:t>
            </a:r>
            <a:r>
              <a:rPr lang="en-US" u="sng" dirty="0" smtClean="0"/>
              <a:t> nerve</a:t>
            </a:r>
            <a:r>
              <a:rPr lang="en-US" dirty="0" smtClean="0"/>
              <a:t> (VIII)</a:t>
            </a:r>
          </a:p>
          <a:p>
            <a:r>
              <a:rPr lang="en-US" u="sng" dirty="0" err="1" smtClean="0"/>
              <a:t>Glossopharyngeal</a:t>
            </a:r>
            <a:r>
              <a:rPr lang="en-US" u="sng" dirty="0" smtClean="0"/>
              <a:t> nerve</a:t>
            </a:r>
            <a:r>
              <a:rPr lang="en-US" dirty="0" smtClean="0"/>
              <a:t> (IX)</a:t>
            </a:r>
          </a:p>
          <a:p>
            <a:r>
              <a:rPr lang="en-US" dirty="0" smtClean="0"/>
              <a:t> </a:t>
            </a:r>
            <a:r>
              <a:rPr lang="en-US" u="sng" dirty="0" err="1" smtClean="0"/>
              <a:t>Vagus</a:t>
            </a:r>
            <a:r>
              <a:rPr lang="en-US" u="sng" dirty="0" smtClean="0"/>
              <a:t> nerve</a:t>
            </a:r>
            <a:r>
              <a:rPr lang="en-US" dirty="0" smtClean="0"/>
              <a:t> (X)</a:t>
            </a:r>
          </a:p>
          <a:p>
            <a:r>
              <a:rPr lang="en-US" u="sng" dirty="0" smtClean="0"/>
              <a:t>Accessory nerve </a:t>
            </a:r>
            <a:r>
              <a:rPr lang="en-US" dirty="0" smtClean="0"/>
              <a:t>(XI) and</a:t>
            </a:r>
          </a:p>
          <a:p>
            <a:r>
              <a:rPr lang="en-US" dirty="0" smtClean="0"/>
              <a:t> </a:t>
            </a:r>
            <a:r>
              <a:rPr lang="en-US" u="sng" dirty="0" smtClean="0"/>
              <a:t>Hypoglossal nerve </a:t>
            </a:r>
            <a:r>
              <a:rPr lang="en-US" dirty="0" smtClean="0"/>
              <a:t>(XII).</a:t>
            </a:r>
          </a:p>
          <a:p>
            <a:r>
              <a:rPr lang="en-US" dirty="0" smtClean="0"/>
              <a:t> These nerves are </a:t>
            </a:r>
            <a:r>
              <a:rPr lang="en-US" u="sng" dirty="0" smtClean="0"/>
              <a:t>motor </a:t>
            </a:r>
            <a:r>
              <a:rPr lang="en-US" dirty="0" smtClean="0"/>
              <a:t>(III, IV, VI, XI, and XII), </a:t>
            </a:r>
            <a:r>
              <a:rPr lang="en-US" u="sng" dirty="0" smtClean="0"/>
              <a:t>sensory</a:t>
            </a:r>
            <a:r>
              <a:rPr lang="en-US" dirty="0" smtClean="0"/>
              <a:t> (I, II and VIII) or </a:t>
            </a:r>
            <a:r>
              <a:rPr lang="en-US" u="sng" dirty="0" smtClean="0"/>
              <a:t>mixed </a:t>
            </a:r>
            <a:r>
              <a:rPr lang="en-US" dirty="0" smtClean="0"/>
              <a:t> (V, VII, IX, and X).</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a:buNone/>
            </a:pPr>
            <a:r>
              <a:rPr lang="en-US" b="1" dirty="0" smtClean="0"/>
              <a:t>Receptors</a:t>
            </a:r>
          </a:p>
          <a:p>
            <a:r>
              <a:rPr lang="en-US" dirty="0" smtClean="0"/>
              <a:t>Receptors are groups of </a:t>
            </a:r>
            <a:r>
              <a:rPr lang="en-US" dirty="0" err="1" smtClean="0"/>
              <a:t>specialised</a:t>
            </a:r>
            <a:r>
              <a:rPr lang="en-US" dirty="0" smtClean="0"/>
              <a:t> cells. They detect a change in the environment (stimulus) and stimulate electrical impulses in response. Sense organs contain groups of receptors that respond to specific stimuli.</a:t>
            </a:r>
          </a:p>
          <a:p>
            <a:r>
              <a:rPr lang="en-US" dirty="0" smtClean="0"/>
              <a:t>Sense </a:t>
            </a:r>
            <a:r>
              <a:rPr lang="en-US" dirty="0" err="1" smtClean="0"/>
              <a:t>organStimulus</a:t>
            </a:r>
            <a:endParaRPr lang="en-US" dirty="0" smtClean="0"/>
          </a:p>
          <a:p>
            <a:r>
              <a:rPr lang="en-US" dirty="0" smtClean="0"/>
              <a:t>Skin-Touch, temperature and pain</a:t>
            </a:r>
          </a:p>
          <a:p>
            <a:r>
              <a:rPr lang="en-US" dirty="0" smtClean="0"/>
              <a:t>Tongue-Chemicals (in food and drink, for example)</a:t>
            </a:r>
          </a:p>
          <a:p>
            <a:r>
              <a:rPr lang="en-US" dirty="0" smtClean="0"/>
              <a:t>Nose-Chemicals (in the air, for example)</a:t>
            </a:r>
          </a:p>
          <a:p>
            <a:r>
              <a:rPr lang="en-US" dirty="0" smtClean="0"/>
              <a:t>Eye-Light</a:t>
            </a:r>
          </a:p>
          <a:p>
            <a:r>
              <a:rPr lang="en-US" dirty="0" smtClean="0"/>
              <a:t>Ear-Sound and position of head</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buNone/>
            </a:pPr>
            <a:r>
              <a:rPr lang="en-US" b="1" dirty="0" smtClean="0"/>
              <a:t>Effectors</a:t>
            </a:r>
          </a:p>
          <a:p>
            <a:r>
              <a:rPr lang="en-US" dirty="0" smtClean="0"/>
              <a:t>Effectors include muscles and glands - that produce a specific response to a detected stimulus.</a:t>
            </a:r>
          </a:p>
          <a:p>
            <a:r>
              <a:rPr lang="en-US" dirty="0" smtClean="0"/>
              <a:t>For example:</a:t>
            </a:r>
          </a:p>
          <a:p>
            <a:r>
              <a:rPr lang="en-US" dirty="0" smtClean="0"/>
              <a:t>a muscle contracting to move an arm</a:t>
            </a:r>
          </a:p>
          <a:p>
            <a:r>
              <a:rPr lang="en-US" dirty="0" smtClean="0"/>
              <a:t>muscle squeezing saliva from the salivary gland</a:t>
            </a:r>
          </a:p>
          <a:p>
            <a:r>
              <a:rPr lang="en-US" dirty="0" smtClean="0"/>
              <a:t>a gland releasing a </a:t>
            </a:r>
            <a:r>
              <a:rPr lang="en-US" b="1" dirty="0" smtClean="0"/>
              <a:t>hormone</a:t>
            </a:r>
            <a:r>
              <a:rPr lang="en-US" dirty="0" smtClean="0"/>
              <a:t> into the blood</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a:bodyPr>
          <a:lstStyle/>
          <a:p>
            <a:pPr>
              <a:buNone/>
            </a:pPr>
            <a:r>
              <a:rPr lang="en-US" b="1" dirty="0" smtClean="0"/>
              <a:t>Receptors to effectors</a:t>
            </a:r>
          </a:p>
          <a:p>
            <a:r>
              <a:rPr lang="en-US" dirty="0" smtClean="0"/>
              <a:t>Information from receptors passes along </a:t>
            </a:r>
            <a:r>
              <a:rPr lang="en-US" dirty="0" err="1" smtClean="0"/>
              <a:t>neurones</a:t>
            </a:r>
            <a:r>
              <a:rPr lang="en-US" dirty="0" smtClean="0"/>
              <a:t>, as electrical impulses to co-</a:t>
            </a:r>
            <a:r>
              <a:rPr lang="en-US" dirty="0" err="1" smtClean="0"/>
              <a:t>ordinators</a:t>
            </a:r>
            <a:r>
              <a:rPr lang="en-US" dirty="0" smtClean="0"/>
              <a:t> such as the central nervous system or CNS. The CNS is the brain and spinal cord. Muscles contracting or glands secreting hormones are the response of effectors coordinated by the CNS.</a:t>
            </a:r>
          </a:p>
          <a:p>
            <a:r>
              <a:rPr lang="en-US" dirty="0" smtClean="0"/>
              <a:t>Stimulus → receptor → coordinator → </a:t>
            </a:r>
            <a:r>
              <a:rPr lang="en-US" dirty="0" err="1" smtClean="0"/>
              <a:t>effector</a:t>
            </a:r>
            <a:r>
              <a:rPr lang="en-US" dirty="0" smtClean="0"/>
              <a:t> → response</a:t>
            </a:r>
          </a:p>
          <a:p>
            <a:r>
              <a:rPr lang="en-US" dirty="0" smtClean="0"/>
              <a:t>The diagram </a:t>
            </a:r>
            <a:r>
              <a:rPr lang="en-US" dirty="0" err="1" smtClean="0"/>
              <a:t>summarises</a:t>
            </a:r>
            <a:r>
              <a:rPr lang="en-US" dirty="0" smtClean="0"/>
              <a:t> how information flows from receptors to effectors in the nervous system.</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ntroduction to Neuroanatomy - Physiopedia"/>
          <p:cNvPicPr>
            <a:picLocks noGrp="1" noChangeAspect="1" noChangeArrowheads="1"/>
          </p:cNvPicPr>
          <p:nvPr>
            <p:ph idx="1"/>
          </p:nvPr>
        </p:nvPicPr>
        <p:blipFill>
          <a:blip r:embed="rId2"/>
          <a:srcRect/>
          <a:stretch>
            <a:fillRect/>
          </a:stretch>
        </p:blipFill>
        <p:spPr bwMode="auto">
          <a:xfrm>
            <a:off x="679073" y="533400"/>
            <a:ext cx="7785853" cy="559276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fontAlgn="base">
              <a:buNone/>
            </a:pPr>
            <a:r>
              <a:rPr lang="en-US" b="1" dirty="0" smtClean="0"/>
              <a:t>Central Nervous System</a:t>
            </a:r>
          </a:p>
          <a:p>
            <a:pPr fontAlgn="base">
              <a:buNone/>
            </a:pPr>
            <a:endParaRPr lang="en-US" dirty="0" smtClean="0"/>
          </a:p>
          <a:p>
            <a:pPr fontAlgn="base"/>
            <a:r>
              <a:rPr lang="en-US" dirty="0" smtClean="0"/>
              <a:t>The CNS includes the brain and spinal cord along with various centers that integrate all the sensory and motor information in the body. </a:t>
            </a:r>
          </a:p>
          <a:p>
            <a:pPr fontAlgn="base"/>
            <a:r>
              <a:rPr lang="en-US" dirty="0" smtClean="0"/>
              <a:t>These centers can be broadly subdivided into lower centers, including the spinal cord and brain stem, that carry out essential body and organ-control functions and higher centers within the brain that control more sophisticated information processing, including our thoughts and perceptions. </a:t>
            </a:r>
          </a:p>
          <a:p>
            <a:pPr fontAlgn="base"/>
            <a:r>
              <a:rPr lang="en-US" dirty="0" smtClean="0"/>
              <a:t>Further subdivisions of the brain will be discussed in a later section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28600"/>
            <a:ext cx="8229600" cy="5897563"/>
          </a:xfrm>
        </p:spPr>
        <p:txBody>
          <a:bodyPr>
            <a:normAutofit lnSpcReduction="10000"/>
          </a:bodyPr>
          <a:lstStyle/>
          <a:p>
            <a:pPr fontAlgn="base">
              <a:buNone/>
            </a:pPr>
            <a:r>
              <a:rPr lang="en-IN" b="1" dirty="0" smtClean="0"/>
              <a:t>Brain</a:t>
            </a:r>
            <a:endParaRPr lang="en-US" b="1" dirty="0" smtClean="0"/>
          </a:p>
          <a:p>
            <a:pPr fontAlgn="base">
              <a:buNone/>
            </a:pPr>
            <a:r>
              <a:rPr lang="en-US" b="1" dirty="0" smtClean="0"/>
              <a:t>The brain consists of four main structures: </a:t>
            </a:r>
          </a:p>
          <a:p>
            <a:pPr fontAlgn="base"/>
            <a:r>
              <a:rPr lang="en-US" dirty="0" smtClean="0"/>
              <a:t>the Cerebrum, the Cerebellum, the Pons, and the Medulla.</a:t>
            </a:r>
          </a:p>
          <a:p>
            <a:pPr fontAlgn="base"/>
            <a:r>
              <a:rPr lang="en-US" dirty="0" smtClean="0"/>
              <a:t>The </a:t>
            </a:r>
            <a:r>
              <a:rPr lang="en-US" b="1" dirty="0" smtClean="0"/>
              <a:t>Cerebrum </a:t>
            </a:r>
            <a:r>
              <a:rPr lang="en-US" dirty="0" smtClean="0"/>
              <a:t>is the upper part of the brain and is arranged in two hemispheres called cerebral hemispheres. </a:t>
            </a:r>
          </a:p>
          <a:p>
            <a:pPr fontAlgn="base"/>
            <a:r>
              <a:rPr lang="en-US" dirty="0" smtClean="0"/>
              <a:t>The cerebrum is thought to control conscious mental processes.</a:t>
            </a:r>
          </a:p>
          <a:p>
            <a:pPr fontAlgn="base"/>
            <a:r>
              <a:rPr lang="en-US" dirty="0" smtClean="0"/>
              <a:t> The outer layer of the cerebrum is called gray matter, the inner portion, white matter.</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858000"/>
          </a:xfrm>
        </p:spPr>
        <p:txBody>
          <a:bodyPr>
            <a:normAutofit fontScale="92500" lnSpcReduction="20000"/>
          </a:bodyPr>
          <a:lstStyle/>
          <a:p>
            <a:pPr fontAlgn="base">
              <a:buNone/>
            </a:pPr>
            <a:r>
              <a:rPr lang="en-US" dirty="0" smtClean="0"/>
              <a:t>The cerebral hemispheres are divided into four sections or lobes: </a:t>
            </a:r>
          </a:p>
          <a:p>
            <a:pPr fontAlgn="base"/>
            <a:r>
              <a:rPr lang="en-US" dirty="0" smtClean="0"/>
              <a:t> Frontal lobe, responsible for thinking, making judgments, planning, decision-making and conscious emotions,</a:t>
            </a:r>
          </a:p>
          <a:p>
            <a:pPr fontAlgn="base"/>
            <a:r>
              <a:rPr lang="en-US" dirty="0" smtClean="0"/>
              <a:t> Parietal Lobe, mainly associated with spatial computation, body orientation and attention, </a:t>
            </a:r>
          </a:p>
          <a:p>
            <a:pPr fontAlgn="base"/>
            <a:r>
              <a:rPr lang="en-US" dirty="0" smtClean="0"/>
              <a:t>Temporal Lobe, concerned with hearing, language and memory, and</a:t>
            </a:r>
          </a:p>
          <a:p>
            <a:pPr fontAlgn="base"/>
            <a:r>
              <a:rPr lang="en-US" dirty="0" smtClean="0"/>
              <a:t> Occipital Lobe, mainly dedicated to visual processing.</a:t>
            </a:r>
          </a:p>
          <a:p>
            <a:pPr>
              <a:buNone/>
            </a:pPr>
            <a:r>
              <a:rPr lang="en-US" dirty="0" smtClean="0"/>
              <a:t> </a:t>
            </a:r>
            <a:r>
              <a:rPr lang="en-US" b="1" dirty="0" smtClean="0"/>
              <a:t>Cerebellum</a:t>
            </a:r>
          </a:p>
          <a:p>
            <a:pPr>
              <a:buNone/>
            </a:pPr>
            <a:r>
              <a:rPr lang="en-US" b="1" dirty="0" smtClean="0"/>
              <a:t>      It </a:t>
            </a:r>
            <a:r>
              <a:rPr lang="en-US" dirty="0" smtClean="0"/>
              <a:t>is the part of the brain located between the brain stem and the back of the cerebrum. </a:t>
            </a:r>
          </a:p>
          <a:p>
            <a:pPr>
              <a:buNone/>
            </a:pPr>
            <a:r>
              <a:rPr lang="en-US" dirty="0" smtClean="0"/>
              <a:t>      The cerebellum controls muscle coordination and maintains bodily equilibrium.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rmAutofit fontScale="92500"/>
          </a:bodyPr>
          <a:lstStyle/>
          <a:p>
            <a:pPr fontAlgn="base"/>
            <a:r>
              <a:rPr lang="en-US" dirty="0" smtClean="0"/>
              <a:t>The </a:t>
            </a:r>
            <a:r>
              <a:rPr lang="en-US" b="1" dirty="0" smtClean="0"/>
              <a:t>Pons </a:t>
            </a:r>
            <a:r>
              <a:rPr lang="en-US" dirty="0" smtClean="0"/>
              <a:t>is in front of the cerebellum and coordinates the activities of the cerebrum and the cerebellum by receiving and sending impulses from them to the spinal cord.</a:t>
            </a:r>
            <a:r>
              <a:rPr lang="en-US" b="1" dirty="0" smtClean="0"/>
              <a:t>  </a:t>
            </a:r>
            <a:endParaRPr lang="en-US" dirty="0" smtClean="0"/>
          </a:p>
          <a:p>
            <a:pPr fontAlgn="base"/>
            <a:r>
              <a:rPr lang="en-US" dirty="0" smtClean="0"/>
              <a:t>The</a:t>
            </a:r>
            <a:r>
              <a:rPr lang="en-US" b="1" dirty="0" smtClean="0"/>
              <a:t> Medulla </a:t>
            </a:r>
            <a:r>
              <a:rPr lang="en-US" dirty="0" smtClean="0"/>
              <a:t>is part of the brainstem situated between the </a:t>
            </a:r>
            <a:r>
              <a:rPr lang="en-US" dirty="0" err="1" smtClean="0"/>
              <a:t>pons</a:t>
            </a:r>
            <a:r>
              <a:rPr lang="en-US" dirty="0" smtClean="0"/>
              <a:t> and the spinal cord and it controls breathing, heartbeat, and vomiting.</a:t>
            </a:r>
          </a:p>
          <a:p>
            <a:pPr fontAlgn="base"/>
            <a:r>
              <a:rPr lang="en-US" dirty="0" smtClean="0"/>
              <a:t>There are many other anatomical features of the brain which specialize in various activities.  </a:t>
            </a:r>
          </a:p>
          <a:p>
            <a:pPr fontAlgn="base"/>
            <a:r>
              <a:rPr lang="en-US" dirty="0" smtClean="0"/>
              <a:t>The </a:t>
            </a:r>
            <a:r>
              <a:rPr lang="en-US" b="1" dirty="0" err="1" smtClean="0"/>
              <a:t>Meninges</a:t>
            </a:r>
            <a:r>
              <a:rPr lang="en-US" dirty="0" smtClean="0"/>
              <a:t> consist of three membranes which cover the brain and spinal cord including the </a:t>
            </a:r>
            <a:r>
              <a:rPr lang="en-US" b="1" dirty="0" err="1" smtClean="0"/>
              <a:t>dura</a:t>
            </a:r>
            <a:r>
              <a:rPr lang="en-US" b="1" dirty="0" smtClean="0"/>
              <a:t> mater</a:t>
            </a:r>
            <a:r>
              <a:rPr lang="en-US" dirty="0" smtClean="0"/>
              <a:t>, the </a:t>
            </a:r>
            <a:r>
              <a:rPr lang="en-US" b="1" dirty="0" err="1" smtClean="0"/>
              <a:t>arachnoid</a:t>
            </a:r>
            <a:r>
              <a:rPr lang="en-US" b="1" dirty="0" smtClean="0"/>
              <a:t> membrane</a:t>
            </a:r>
            <a:r>
              <a:rPr lang="en-US" dirty="0" smtClean="0"/>
              <a:t> and the </a:t>
            </a:r>
            <a:r>
              <a:rPr lang="en-US" b="1" dirty="0" err="1" smtClean="0"/>
              <a:t>pia</a:t>
            </a:r>
            <a:r>
              <a:rPr lang="en-US" b="1" dirty="0" smtClean="0"/>
              <a:t> mater</a:t>
            </a:r>
            <a:r>
              <a:rPr lang="en-US" dirty="0" smtClean="0"/>
              <a:t>. </a:t>
            </a:r>
          </a:p>
          <a:p>
            <a:pPr fontAlgn="base"/>
            <a:r>
              <a:rPr lang="en-US" dirty="0" smtClean="0"/>
              <a:t>They completely surround the brain and spinal cord.</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1798</Words>
  <Application>Microsoft Office PowerPoint</Application>
  <PresentationFormat>On-screen Show (4:3)</PresentationFormat>
  <Paragraphs>239</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NERVOUS SYSTEM INTRODUCTION</vt:lpstr>
      <vt:lpstr>NERVOUS SYSTEM INTRODUCTION</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ELCOT</dc:creator>
  <cp:lastModifiedBy>ELCOT</cp:lastModifiedBy>
  <cp:revision>112</cp:revision>
  <dcterms:created xsi:type="dcterms:W3CDTF">2006-08-16T00:00:00Z</dcterms:created>
  <dcterms:modified xsi:type="dcterms:W3CDTF">2020-11-02T08:40:07Z</dcterms:modified>
</cp:coreProperties>
</file>